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68"/>
  </p:notesMasterIdLst>
  <p:sldIdLst>
    <p:sldId id="256" r:id="rId2"/>
    <p:sldId id="257" r:id="rId3"/>
    <p:sldId id="258" r:id="rId4"/>
    <p:sldId id="259" r:id="rId5"/>
    <p:sldId id="260" r:id="rId6"/>
    <p:sldId id="285" r:id="rId7"/>
    <p:sldId id="311" r:id="rId8"/>
    <p:sldId id="313" r:id="rId9"/>
    <p:sldId id="319" r:id="rId10"/>
    <p:sldId id="320" r:id="rId11"/>
    <p:sldId id="321" r:id="rId12"/>
    <p:sldId id="324" r:id="rId13"/>
    <p:sldId id="323" r:id="rId14"/>
    <p:sldId id="325" r:id="rId15"/>
    <p:sldId id="326" r:id="rId16"/>
    <p:sldId id="460" r:id="rId17"/>
    <p:sldId id="459" r:id="rId18"/>
    <p:sldId id="461" r:id="rId19"/>
    <p:sldId id="462" r:id="rId20"/>
    <p:sldId id="463" r:id="rId21"/>
    <p:sldId id="464" r:id="rId22"/>
    <p:sldId id="465" r:id="rId23"/>
    <p:sldId id="381" r:id="rId24"/>
    <p:sldId id="387" r:id="rId25"/>
    <p:sldId id="476" r:id="rId26"/>
    <p:sldId id="477" r:id="rId27"/>
    <p:sldId id="478" r:id="rId28"/>
    <p:sldId id="495" r:id="rId29"/>
    <p:sldId id="562" r:id="rId30"/>
    <p:sldId id="573" r:id="rId31"/>
    <p:sldId id="568" r:id="rId32"/>
    <p:sldId id="565" r:id="rId33"/>
    <p:sldId id="383" r:id="rId34"/>
    <p:sldId id="492" r:id="rId35"/>
    <p:sldId id="490" r:id="rId36"/>
    <p:sldId id="533" r:id="rId37"/>
    <p:sldId id="543" r:id="rId38"/>
    <p:sldId id="548" r:id="rId39"/>
    <p:sldId id="384" r:id="rId40"/>
    <p:sldId id="626" r:id="rId41"/>
    <p:sldId id="446" r:id="rId42"/>
    <p:sldId id="549" r:id="rId43"/>
    <p:sldId id="525" r:id="rId44"/>
    <p:sldId id="527" r:id="rId45"/>
    <p:sldId id="545" r:id="rId46"/>
    <p:sldId id="550" r:id="rId47"/>
    <p:sldId id="539" r:id="rId48"/>
    <p:sldId id="547" r:id="rId49"/>
    <p:sldId id="551" r:id="rId50"/>
    <p:sldId id="552" r:id="rId51"/>
    <p:sldId id="536" r:id="rId52"/>
    <p:sldId id="627"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Cambria Math" panose="02040503050406030204" pitchFamily="18" charset="0"/>
      <p:regular r:id="rId73"/>
    </p:embeddedFont>
    <p:embeddedFont>
      <p:font typeface="Sora" panose="020B0604020202020204" charset="0"/>
      <p:regular r:id="rId74"/>
      <p:bold r:id="rId75"/>
    </p:embeddedFont>
    <p:embeddedFont>
      <p:font typeface="Sora ExtraBold" panose="020B0604020202020204" charset="0"/>
      <p:bold r:id="rId76"/>
    </p:embeddedFont>
    <p:embeddedFont>
      <p:font typeface="Sora Medium" panose="020B0604020202020204" charset="0"/>
      <p:regular r:id="rId77"/>
      <p:bold r:id="rId78"/>
    </p:embeddedFont>
    <p:embeddedFont>
      <p:font typeface="Sora SemiBold" panose="020B0604020202020204" charset="0"/>
      <p:regular r:id="rId79"/>
      <p:bold r:id="rId80"/>
    </p:embeddedFont>
    <p:embeddedFont>
      <p:font typeface="Wingdings 2" panose="05020102010507070707" pitchFamily="18" charset="2"/>
      <p:regular r:id="rId81"/>
    </p:embeddedFont>
    <p:embeddedFont>
      <p:font typeface="Work Sans" pitchFamily="2" charset="0"/>
      <p:regular r:id="rId82"/>
      <p:bold r:id="rId83"/>
      <p:italic r:id="rId84"/>
      <p:boldItalic r:id="rId85"/>
    </p:embeddedFont>
    <p:embeddedFont>
      <p:font typeface="Work Sans Medium"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624">
          <p15:clr>
            <a:srgbClr val="9AA0A6"/>
          </p15:clr>
        </p15:guide>
        <p15:guide id="4" pos="383">
          <p15:clr>
            <a:srgbClr val="9AA0A6"/>
          </p15:clr>
        </p15:guide>
        <p15:guide id="5" orient="horz" pos="2573">
          <p15:clr>
            <a:srgbClr val="9AA0A6"/>
          </p15:clr>
        </p15:guide>
        <p15:guide id="6" orient="horz" pos="286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816" y="120"/>
      </p:cViewPr>
      <p:guideLst>
        <p:guide orient="horz" pos="1620"/>
        <p:guide pos="2880"/>
        <p:guide orient="horz" pos="624"/>
        <p:guide pos="383"/>
        <p:guide orient="horz" pos="2573"/>
        <p:guide orient="horz" pos="286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9.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11.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7.png"/><Relationship Id="rId7" Type="http://schemas.openxmlformats.org/officeDocument/2006/relationships/image" Target="../media/image2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ata8.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7.png"/><Relationship Id="rId7" Type="http://schemas.openxmlformats.org/officeDocument/2006/relationships/image" Target="../media/image2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8.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0F129C-7E25-4D4B-92CC-F871C56479CC}"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2646ACA2-B408-4218-8F85-48F277A57784}">
      <dgm:prSet custT="1"/>
      <dgm:spPr/>
      <dgm:t>
        <a:bodyPr/>
        <a:lstStyle/>
        <a:p>
          <a:pPr>
            <a:lnSpc>
              <a:spcPct val="100000"/>
            </a:lnSpc>
          </a:pPr>
          <a:r>
            <a:rPr lang="es-ES" sz="1400" dirty="0"/>
            <a:t>Las series de tiempo (time series) son conjuntos de datos que representan observaciones recopiladas secuencialmente a lo largo del tiempo. </a:t>
          </a:r>
          <a:endParaRPr lang="en-US" sz="1400" dirty="0"/>
        </a:p>
      </dgm:t>
    </dgm:pt>
    <dgm:pt modelId="{00E0542A-22CB-4592-8697-9E879E79CE89}" type="parTrans" cxnId="{6F794309-FF1B-4513-82A6-52F466D0C924}">
      <dgm:prSet/>
      <dgm:spPr/>
      <dgm:t>
        <a:bodyPr/>
        <a:lstStyle/>
        <a:p>
          <a:endParaRPr lang="en-US" sz="2400"/>
        </a:p>
      </dgm:t>
    </dgm:pt>
    <dgm:pt modelId="{41DA74B5-C57E-4E57-99B7-240137CDE465}" type="sibTrans" cxnId="{6F794309-FF1B-4513-82A6-52F466D0C924}">
      <dgm:prSet/>
      <dgm:spPr/>
      <dgm:t>
        <a:bodyPr/>
        <a:lstStyle/>
        <a:p>
          <a:endParaRPr lang="en-US" sz="2400"/>
        </a:p>
      </dgm:t>
    </dgm:pt>
    <dgm:pt modelId="{F6EF2F22-86DA-4EC3-AB6B-6D1CC159B4F2}">
      <dgm:prSet custT="1"/>
      <dgm:spPr/>
      <dgm:t>
        <a:bodyPr/>
        <a:lstStyle/>
        <a:p>
          <a:pPr>
            <a:lnSpc>
              <a:spcPct val="100000"/>
            </a:lnSpc>
          </a:pPr>
          <a:r>
            <a:rPr lang="es-ES" sz="1400"/>
            <a:t>Estos datos se utilizan para estudiar y analizar el comportamiento de una variable o fenómeno en función del tiempo. </a:t>
          </a:r>
          <a:endParaRPr lang="en-US" sz="1400"/>
        </a:p>
      </dgm:t>
    </dgm:pt>
    <dgm:pt modelId="{217C5A76-9BA9-4CCF-A39B-08D5BD704393}" type="parTrans" cxnId="{C3D347CA-9434-4F81-8B48-48BFBDEFFAC5}">
      <dgm:prSet/>
      <dgm:spPr/>
      <dgm:t>
        <a:bodyPr/>
        <a:lstStyle/>
        <a:p>
          <a:endParaRPr lang="en-US" sz="2400"/>
        </a:p>
      </dgm:t>
    </dgm:pt>
    <dgm:pt modelId="{481CAB48-ACC9-4994-9A58-0272B3FB7168}" type="sibTrans" cxnId="{C3D347CA-9434-4F81-8B48-48BFBDEFFAC5}">
      <dgm:prSet/>
      <dgm:spPr/>
      <dgm:t>
        <a:bodyPr/>
        <a:lstStyle/>
        <a:p>
          <a:endParaRPr lang="en-US" sz="2400"/>
        </a:p>
      </dgm:t>
    </dgm:pt>
    <dgm:pt modelId="{6A40F5FE-6B49-4057-ADB7-327A3DFCCC80}">
      <dgm:prSet custT="1"/>
      <dgm:spPr/>
      <dgm:t>
        <a:bodyPr/>
        <a:lstStyle/>
        <a:p>
          <a:pPr>
            <a:lnSpc>
              <a:spcPct val="100000"/>
            </a:lnSpc>
          </a:pPr>
          <a:r>
            <a:rPr lang="es-ES" sz="1400" dirty="0"/>
            <a:t>Las series de tiempo se encuentran en una amplia gama de campos, como la economía, las finanzas, la meteorología, la salud pública y más. </a:t>
          </a:r>
          <a:endParaRPr lang="en-US" sz="1400" dirty="0"/>
        </a:p>
      </dgm:t>
    </dgm:pt>
    <dgm:pt modelId="{AD06FF03-1F4B-440E-B5E8-17EA8C535BFF}" type="parTrans" cxnId="{06FCC12B-3E45-4E93-BD3D-921062E240D3}">
      <dgm:prSet/>
      <dgm:spPr/>
      <dgm:t>
        <a:bodyPr/>
        <a:lstStyle/>
        <a:p>
          <a:endParaRPr lang="en-US" sz="2400"/>
        </a:p>
      </dgm:t>
    </dgm:pt>
    <dgm:pt modelId="{61F2189E-918C-470F-8B5C-3E7F2AACF8D3}" type="sibTrans" cxnId="{06FCC12B-3E45-4E93-BD3D-921062E240D3}">
      <dgm:prSet/>
      <dgm:spPr/>
      <dgm:t>
        <a:bodyPr/>
        <a:lstStyle/>
        <a:p>
          <a:endParaRPr lang="en-US" sz="2400"/>
        </a:p>
      </dgm:t>
    </dgm:pt>
    <dgm:pt modelId="{7442CB10-6D31-449B-A6F6-DC10619685E2}">
      <dgm:prSet custT="1"/>
      <dgm:spPr/>
      <dgm:t>
        <a:bodyPr/>
        <a:lstStyle/>
        <a:p>
          <a:pPr>
            <a:lnSpc>
              <a:spcPct val="100000"/>
            </a:lnSpc>
          </a:pPr>
          <a:r>
            <a:rPr lang="es-ES" sz="1400" dirty="0"/>
            <a:t>Algunos ejemplos comunes de series de tiempo incluyen precios de acciones, temperatura, PIB, entre otros.</a:t>
          </a:r>
          <a:endParaRPr lang="en-US" sz="1400" dirty="0"/>
        </a:p>
      </dgm:t>
    </dgm:pt>
    <dgm:pt modelId="{8C2F726B-93ED-4A40-9DF7-D41A09ABF867}" type="parTrans" cxnId="{19CE088E-6BBD-4938-B611-3E47A9731B05}">
      <dgm:prSet/>
      <dgm:spPr/>
      <dgm:t>
        <a:bodyPr/>
        <a:lstStyle/>
        <a:p>
          <a:endParaRPr lang="en-US" sz="2400"/>
        </a:p>
      </dgm:t>
    </dgm:pt>
    <dgm:pt modelId="{781479A3-4991-4AC3-9DFA-587E5F0BFED0}" type="sibTrans" cxnId="{19CE088E-6BBD-4938-B611-3E47A9731B05}">
      <dgm:prSet/>
      <dgm:spPr/>
      <dgm:t>
        <a:bodyPr/>
        <a:lstStyle/>
        <a:p>
          <a:endParaRPr lang="en-US" sz="2400"/>
        </a:p>
      </dgm:t>
    </dgm:pt>
    <dgm:pt modelId="{380FB02E-3C9C-4963-A100-AAA6612CE9DA}" type="pres">
      <dgm:prSet presAssocID="{440F129C-7E25-4D4B-92CC-F871C56479CC}" presName="root" presStyleCnt="0">
        <dgm:presLayoutVars>
          <dgm:dir/>
          <dgm:resizeHandles val="exact"/>
        </dgm:presLayoutVars>
      </dgm:prSet>
      <dgm:spPr/>
    </dgm:pt>
    <dgm:pt modelId="{24A3F6DD-D94C-49AF-A286-56DB5E32FC4B}" type="pres">
      <dgm:prSet presAssocID="{2646ACA2-B408-4218-8F85-48F277A57784}" presName="compNode" presStyleCnt="0"/>
      <dgm:spPr/>
    </dgm:pt>
    <dgm:pt modelId="{EC962371-4DE3-49B8-A96E-50840DB979FD}" type="pres">
      <dgm:prSet presAssocID="{2646ACA2-B408-4218-8F85-48F277A577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onómetro"/>
        </a:ext>
      </dgm:extLst>
    </dgm:pt>
    <dgm:pt modelId="{45C4614F-1377-4327-A95C-D022EB59B4CE}" type="pres">
      <dgm:prSet presAssocID="{2646ACA2-B408-4218-8F85-48F277A57784}" presName="spaceRect" presStyleCnt="0"/>
      <dgm:spPr/>
    </dgm:pt>
    <dgm:pt modelId="{94506EC8-1840-48BF-B124-D9EB22F54798}" type="pres">
      <dgm:prSet presAssocID="{2646ACA2-B408-4218-8F85-48F277A57784}" presName="textRect" presStyleLbl="revTx" presStyleIdx="0" presStyleCnt="4">
        <dgm:presLayoutVars>
          <dgm:chMax val="1"/>
          <dgm:chPref val="1"/>
        </dgm:presLayoutVars>
      </dgm:prSet>
      <dgm:spPr/>
    </dgm:pt>
    <dgm:pt modelId="{DE0F5C99-566E-473B-A66F-086BD43281B9}" type="pres">
      <dgm:prSet presAssocID="{41DA74B5-C57E-4E57-99B7-240137CDE465}" presName="sibTrans" presStyleCnt="0"/>
      <dgm:spPr/>
    </dgm:pt>
    <dgm:pt modelId="{B28503ED-5691-4035-9DE6-563E972BDD08}" type="pres">
      <dgm:prSet presAssocID="{F6EF2F22-86DA-4EC3-AB6B-6D1CC159B4F2}" presName="compNode" presStyleCnt="0"/>
      <dgm:spPr/>
    </dgm:pt>
    <dgm:pt modelId="{E1E0B6BF-7564-4119-9ECB-368109404A6C}" type="pres">
      <dgm:prSet presAssocID="{F6EF2F22-86DA-4EC3-AB6B-6D1CC159B4F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stadísticas"/>
        </a:ext>
      </dgm:extLst>
    </dgm:pt>
    <dgm:pt modelId="{BC0FD9AE-FAA3-4198-B5FC-4441D6D825C3}" type="pres">
      <dgm:prSet presAssocID="{F6EF2F22-86DA-4EC3-AB6B-6D1CC159B4F2}" presName="spaceRect" presStyleCnt="0"/>
      <dgm:spPr/>
    </dgm:pt>
    <dgm:pt modelId="{E046C9E7-2984-4AEF-9792-87922C8D81C6}" type="pres">
      <dgm:prSet presAssocID="{F6EF2F22-86DA-4EC3-AB6B-6D1CC159B4F2}" presName="textRect" presStyleLbl="revTx" presStyleIdx="1" presStyleCnt="4">
        <dgm:presLayoutVars>
          <dgm:chMax val="1"/>
          <dgm:chPref val="1"/>
        </dgm:presLayoutVars>
      </dgm:prSet>
      <dgm:spPr/>
    </dgm:pt>
    <dgm:pt modelId="{8F998025-B166-4FC0-9D07-1B81F46DD131}" type="pres">
      <dgm:prSet presAssocID="{481CAB48-ACC9-4994-9A58-0272B3FB7168}" presName="sibTrans" presStyleCnt="0"/>
      <dgm:spPr/>
    </dgm:pt>
    <dgm:pt modelId="{6A70ABA2-5B2F-4A5F-8F64-CCC283FBAFEF}" type="pres">
      <dgm:prSet presAssocID="{6A40F5FE-6B49-4057-ADB7-327A3DFCCC80}" presName="compNode" presStyleCnt="0"/>
      <dgm:spPr/>
    </dgm:pt>
    <dgm:pt modelId="{B262AC99-CF6B-4875-8D55-AB1F858691FD}" type="pres">
      <dgm:prSet presAssocID="{6A40F5FE-6B49-4057-ADB7-327A3DFCCC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lámpagos"/>
        </a:ext>
      </dgm:extLst>
    </dgm:pt>
    <dgm:pt modelId="{FB268105-1501-4146-A2D7-779AFE54B51D}" type="pres">
      <dgm:prSet presAssocID="{6A40F5FE-6B49-4057-ADB7-327A3DFCCC80}" presName="spaceRect" presStyleCnt="0"/>
      <dgm:spPr/>
    </dgm:pt>
    <dgm:pt modelId="{93BBB13C-16E0-4AE9-ACA5-28AC942F9E90}" type="pres">
      <dgm:prSet presAssocID="{6A40F5FE-6B49-4057-ADB7-327A3DFCCC80}" presName="textRect" presStyleLbl="revTx" presStyleIdx="2" presStyleCnt="4">
        <dgm:presLayoutVars>
          <dgm:chMax val="1"/>
          <dgm:chPref val="1"/>
        </dgm:presLayoutVars>
      </dgm:prSet>
      <dgm:spPr/>
    </dgm:pt>
    <dgm:pt modelId="{A4FF79FF-9D08-4301-88B1-5C809E1897FC}" type="pres">
      <dgm:prSet presAssocID="{61F2189E-918C-470F-8B5C-3E7F2AACF8D3}" presName="sibTrans" presStyleCnt="0"/>
      <dgm:spPr/>
    </dgm:pt>
    <dgm:pt modelId="{E2E3D7FA-7108-457F-9015-1044BF037529}" type="pres">
      <dgm:prSet presAssocID="{7442CB10-6D31-449B-A6F6-DC10619685E2}" presName="compNode" presStyleCnt="0"/>
      <dgm:spPr/>
    </dgm:pt>
    <dgm:pt modelId="{56CAE18D-78DC-4DE7-B0A0-A75DFB04912E}" type="pres">
      <dgm:prSet presAssocID="{7442CB10-6D31-449B-A6F6-DC10619685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1C5C5488-619E-423F-AC11-321C84650D62}" type="pres">
      <dgm:prSet presAssocID="{7442CB10-6D31-449B-A6F6-DC10619685E2}" presName="spaceRect" presStyleCnt="0"/>
      <dgm:spPr/>
    </dgm:pt>
    <dgm:pt modelId="{1238049E-F1F1-4261-8338-B750652B3574}" type="pres">
      <dgm:prSet presAssocID="{7442CB10-6D31-449B-A6F6-DC10619685E2}" presName="textRect" presStyleLbl="revTx" presStyleIdx="3" presStyleCnt="4">
        <dgm:presLayoutVars>
          <dgm:chMax val="1"/>
          <dgm:chPref val="1"/>
        </dgm:presLayoutVars>
      </dgm:prSet>
      <dgm:spPr/>
    </dgm:pt>
  </dgm:ptLst>
  <dgm:cxnLst>
    <dgm:cxn modelId="{6F794309-FF1B-4513-82A6-52F466D0C924}" srcId="{440F129C-7E25-4D4B-92CC-F871C56479CC}" destId="{2646ACA2-B408-4218-8F85-48F277A57784}" srcOrd="0" destOrd="0" parTransId="{00E0542A-22CB-4592-8697-9E879E79CE89}" sibTransId="{41DA74B5-C57E-4E57-99B7-240137CDE465}"/>
    <dgm:cxn modelId="{10AB9B1F-EBA2-4556-B8F9-50DB0DFE2197}" type="presOf" srcId="{7442CB10-6D31-449B-A6F6-DC10619685E2}" destId="{1238049E-F1F1-4261-8338-B750652B3574}" srcOrd="0" destOrd="0" presId="urn:microsoft.com/office/officeart/2018/2/layout/IconLabelList"/>
    <dgm:cxn modelId="{06FCC12B-3E45-4E93-BD3D-921062E240D3}" srcId="{440F129C-7E25-4D4B-92CC-F871C56479CC}" destId="{6A40F5FE-6B49-4057-ADB7-327A3DFCCC80}" srcOrd="2" destOrd="0" parTransId="{AD06FF03-1F4B-440E-B5E8-17EA8C535BFF}" sibTransId="{61F2189E-918C-470F-8B5C-3E7F2AACF8D3}"/>
    <dgm:cxn modelId="{C29E9D7A-309A-47C5-B153-77F60B6C1567}" type="presOf" srcId="{F6EF2F22-86DA-4EC3-AB6B-6D1CC159B4F2}" destId="{E046C9E7-2984-4AEF-9792-87922C8D81C6}" srcOrd="0" destOrd="0" presId="urn:microsoft.com/office/officeart/2018/2/layout/IconLabelList"/>
    <dgm:cxn modelId="{19CE088E-6BBD-4938-B611-3E47A9731B05}" srcId="{440F129C-7E25-4D4B-92CC-F871C56479CC}" destId="{7442CB10-6D31-449B-A6F6-DC10619685E2}" srcOrd="3" destOrd="0" parTransId="{8C2F726B-93ED-4A40-9DF7-D41A09ABF867}" sibTransId="{781479A3-4991-4AC3-9DFA-587E5F0BFED0}"/>
    <dgm:cxn modelId="{707C72B1-BA85-4ADA-9CBF-9748E8C111E4}" type="presOf" srcId="{2646ACA2-B408-4218-8F85-48F277A57784}" destId="{94506EC8-1840-48BF-B124-D9EB22F54798}" srcOrd="0" destOrd="0" presId="urn:microsoft.com/office/officeart/2018/2/layout/IconLabelList"/>
    <dgm:cxn modelId="{1CFCC1BC-9349-44B2-B257-CBD50BEC1F92}" type="presOf" srcId="{440F129C-7E25-4D4B-92CC-F871C56479CC}" destId="{380FB02E-3C9C-4963-A100-AAA6612CE9DA}" srcOrd="0" destOrd="0" presId="urn:microsoft.com/office/officeart/2018/2/layout/IconLabelList"/>
    <dgm:cxn modelId="{00174DC7-8E94-4E67-8F9F-FBD57C741CD6}" type="presOf" srcId="{6A40F5FE-6B49-4057-ADB7-327A3DFCCC80}" destId="{93BBB13C-16E0-4AE9-ACA5-28AC942F9E90}" srcOrd="0" destOrd="0" presId="urn:microsoft.com/office/officeart/2018/2/layout/IconLabelList"/>
    <dgm:cxn modelId="{C3D347CA-9434-4F81-8B48-48BFBDEFFAC5}" srcId="{440F129C-7E25-4D4B-92CC-F871C56479CC}" destId="{F6EF2F22-86DA-4EC3-AB6B-6D1CC159B4F2}" srcOrd="1" destOrd="0" parTransId="{217C5A76-9BA9-4CCF-A39B-08D5BD704393}" sibTransId="{481CAB48-ACC9-4994-9A58-0272B3FB7168}"/>
    <dgm:cxn modelId="{6C6F55AB-2B91-4803-91E2-358D27D1DEAD}" type="presParOf" srcId="{380FB02E-3C9C-4963-A100-AAA6612CE9DA}" destId="{24A3F6DD-D94C-49AF-A286-56DB5E32FC4B}" srcOrd="0" destOrd="0" presId="urn:microsoft.com/office/officeart/2018/2/layout/IconLabelList"/>
    <dgm:cxn modelId="{130D2504-BBEA-4A3C-A01A-E1A8B5D192F4}" type="presParOf" srcId="{24A3F6DD-D94C-49AF-A286-56DB5E32FC4B}" destId="{EC962371-4DE3-49B8-A96E-50840DB979FD}" srcOrd="0" destOrd="0" presId="urn:microsoft.com/office/officeart/2018/2/layout/IconLabelList"/>
    <dgm:cxn modelId="{8485F546-DF09-4693-8269-3FB435B1F5BC}" type="presParOf" srcId="{24A3F6DD-D94C-49AF-A286-56DB5E32FC4B}" destId="{45C4614F-1377-4327-A95C-D022EB59B4CE}" srcOrd="1" destOrd="0" presId="urn:microsoft.com/office/officeart/2018/2/layout/IconLabelList"/>
    <dgm:cxn modelId="{35F4E897-BB69-4D10-9681-9989FE99EC02}" type="presParOf" srcId="{24A3F6DD-D94C-49AF-A286-56DB5E32FC4B}" destId="{94506EC8-1840-48BF-B124-D9EB22F54798}" srcOrd="2" destOrd="0" presId="urn:microsoft.com/office/officeart/2018/2/layout/IconLabelList"/>
    <dgm:cxn modelId="{7D294568-5D7E-49E8-9C4E-28B9820FA70E}" type="presParOf" srcId="{380FB02E-3C9C-4963-A100-AAA6612CE9DA}" destId="{DE0F5C99-566E-473B-A66F-086BD43281B9}" srcOrd="1" destOrd="0" presId="urn:microsoft.com/office/officeart/2018/2/layout/IconLabelList"/>
    <dgm:cxn modelId="{ABE205D8-EA3E-4201-A7DD-9CBCD29E3D3B}" type="presParOf" srcId="{380FB02E-3C9C-4963-A100-AAA6612CE9DA}" destId="{B28503ED-5691-4035-9DE6-563E972BDD08}" srcOrd="2" destOrd="0" presId="urn:microsoft.com/office/officeart/2018/2/layout/IconLabelList"/>
    <dgm:cxn modelId="{90D9BE42-58E5-4093-A80E-E6235D8DA3A8}" type="presParOf" srcId="{B28503ED-5691-4035-9DE6-563E972BDD08}" destId="{E1E0B6BF-7564-4119-9ECB-368109404A6C}" srcOrd="0" destOrd="0" presId="urn:microsoft.com/office/officeart/2018/2/layout/IconLabelList"/>
    <dgm:cxn modelId="{41F0B403-508F-439B-8553-09FF76029A23}" type="presParOf" srcId="{B28503ED-5691-4035-9DE6-563E972BDD08}" destId="{BC0FD9AE-FAA3-4198-B5FC-4441D6D825C3}" srcOrd="1" destOrd="0" presId="urn:microsoft.com/office/officeart/2018/2/layout/IconLabelList"/>
    <dgm:cxn modelId="{8E59ED5E-A166-4C82-A6B6-614324F6BF35}" type="presParOf" srcId="{B28503ED-5691-4035-9DE6-563E972BDD08}" destId="{E046C9E7-2984-4AEF-9792-87922C8D81C6}" srcOrd="2" destOrd="0" presId="urn:microsoft.com/office/officeart/2018/2/layout/IconLabelList"/>
    <dgm:cxn modelId="{7A6B950C-E234-4E58-BAD8-3C5E800F6B21}" type="presParOf" srcId="{380FB02E-3C9C-4963-A100-AAA6612CE9DA}" destId="{8F998025-B166-4FC0-9D07-1B81F46DD131}" srcOrd="3" destOrd="0" presId="urn:microsoft.com/office/officeart/2018/2/layout/IconLabelList"/>
    <dgm:cxn modelId="{053B9953-6614-4E93-919F-E433254B9C15}" type="presParOf" srcId="{380FB02E-3C9C-4963-A100-AAA6612CE9DA}" destId="{6A70ABA2-5B2F-4A5F-8F64-CCC283FBAFEF}" srcOrd="4" destOrd="0" presId="urn:microsoft.com/office/officeart/2018/2/layout/IconLabelList"/>
    <dgm:cxn modelId="{44316A9B-3493-4E0C-A2EA-3068276D0052}" type="presParOf" srcId="{6A70ABA2-5B2F-4A5F-8F64-CCC283FBAFEF}" destId="{B262AC99-CF6B-4875-8D55-AB1F858691FD}" srcOrd="0" destOrd="0" presId="urn:microsoft.com/office/officeart/2018/2/layout/IconLabelList"/>
    <dgm:cxn modelId="{D29A8C07-FFA5-44B7-95C4-5FAB58D82F2D}" type="presParOf" srcId="{6A70ABA2-5B2F-4A5F-8F64-CCC283FBAFEF}" destId="{FB268105-1501-4146-A2D7-779AFE54B51D}" srcOrd="1" destOrd="0" presId="urn:microsoft.com/office/officeart/2018/2/layout/IconLabelList"/>
    <dgm:cxn modelId="{EFD819DD-061C-4DD2-978E-E6D05B5B31A3}" type="presParOf" srcId="{6A70ABA2-5B2F-4A5F-8F64-CCC283FBAFEF}" destId="{93BBB13C-16E0-4AE9-ACA5-28AC942F9E90}" srcOrd="2" destOrd="0" presId="urn:microsoft.com/office/officeart/2018/2/layout/IconLabelList"/>
    <dgm:cxn modelId="{9EFC7B34-DA76-4307-8085-0C40B2E9D680}" type="presParOf" srcId="{380FB02E-3C9C-4963-A100-AAA6612CE9DA}" destId="{A4FF79FF-9D08-4301-88B1-5C809E1897FC}" srcOrd="5" destOrd="0" presId="urn:microsoft.com/office/officeart/2018/2/layout/IconLabelList"/>
    <dgm:cxn modelId="{06B7E580-0C2D-49B8-B50B-DB0EED33A552}" type="presParOf" srcId="{380FB02E-3C9C-4963-A100-AAA6612CE9DA}" destId="{E2E3D7FA-7108-457F-9015-1044BF037529}" srcOrd="6" destOrd="0" presId="urn:microsoft.com/office/officeart/2018/2/layout/IconLabelList"/>
    <dgm:cxn modelId="{8E6F7557-35BF-4507-B784-68C77104C5D4}" type="presParOf" srcId="{E2E3D7FA-7108-457F-9015-1044BF037529}" destId="{56CAE18D-78DC-4DE7-B0A0-A75DFB04912E}" srcOrd="0" destOrd="0" presId="urn:microsoft.com/office/officeart/2018/2/layout/IconLabelList"/>
    <dgm:cxn modelId="{69B8CB84-D594-46D9-9AC1-F2975DB1D951}" type="presParOf" srcId="{E2E3D7FA-7108-457F-9015-1044BF037529}" destId="{1C5C5488-619E-423F-AC11-321C84650D62}" srcOrd="1" destOrd="0" presId="urn:microsoft.com/office/officeart/2018/2/layout/IconLabelList"/>
    <dgm:cxn modelId="{67125257-5BB9-4B16-A1AE-AC9856BCA0A0}" type="presParOf" srcId="{E2E3D7FA-7108-457F-9015-1044BF037529}" destId="{1238049E-F1F1-4261-8338-B750652B357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2885B08-0758-4343-AD9E-5DC59054AD6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AF95CA97-217C-4FC1-8990-F95C1E72C943}">
      <dgm:prSet custT="1"/>
      <dgm:spPr/>
      <dgm:t>
        <a:bodyPr/>
        <a:lstStyle/>
        <a:p>
          <a:pPr algn="just">
            <a:lnSpc>
              <a:spcPct val="100000"/>
            </a:lnSpc>
          </a:pPr>
          <a:r>
            <a:rPr lang="es-ES" sz="1400" b="1"/>
            <a:t>Puerta de entrada (input gate):</a:t>
          </a:r>
          <a:r>
            <a:rPr lang="es-ES" sz="1400"/>
            <a:t> La puerta de entrada determina qué nueva información debe ser almacenada en la celda de memoria. </a:t>
          </a:r>
          <a:endParaRPr lang="en-US" sz="1400"/>
        </a:p>
      </dgm:t>
    </dgm:pt>
    <dgm:pt modelId="{EE2E3486-C4E9-43E1-8156-679A90AFE4DF}" type="parTrans" cxnId="{8FA6A83B-00B2-4F58-A74F-CB156F23D81B}">
      <dgm:prSet/>
      <dgm:spPr/>
      <dgm:t>
        <a:bodyPr/>
        <a:lstStyle/>
        <a:p>
          <a:pPr algn="just"/>
          <a:endParaRPr lang="en-US" sz="2000"/>
        </a:p>
      </dgm:t>
    </dgm:pt>
    <dgm:pt modelId="{B0C74925-F80F-4E0C-9393-75B83006C57C}" type="sibTrans" cxnId="{8FA6A83B-00B2-4F58-A74F-CB156F23D81B}">
      <dgm:prSet/>
      <dgm:spPr/>
      <dgm:t>
        <a:bodyPr/>
        <a:lstStyle/>
        <a:p>
          <a:pPr algn="just"/>
          <a:endParaRPr lang="en-US" sz="2000"/>
        </a:p>
      </dgm:t>
    </dgm:pt>
    <dgm:pt modelId="{197FDB71-C817-4C6B-B47D-D6F0827139C6}">
      <dgm:prSet custT="1"/>
      <dgm:spPr/>
      <dgm:t>
        <a:bodyPr/>
        <a:lstStyle/>
        <a:p>
          <a:pPr algn="just">
            <a:lnSpc>
              <a:spcPct val="100000"/>
            </a:lnSpc>
          </a:pPr>
          <a:r>
            <a:rPr lang="es-ES" sz="1400" b="1"/>
            <a:t>Puerta de olvido (forget gate): </a:t>
          </a:r>
          <a:r>
            <a:rPr lang="es-ES" sz="1400"/>
            <a:t>La puerta de olvido decide qué información almacenada en la celda de memoria debe ser olvidada o mantenida. </a:t>
          </a:r>
          <a:endParaRPr lang="en-US" sz="1400"/>
        </a:p>
      </dgm:t>
    </dgm:pt>
    <dgm:pt modelId="{3F95C9D9-0E74-41DA-85A8-702BCCFA33B5}" type="parTrans" cxnId="{6CBBDAFC-903E-4492-8A36-F991A49EB333}">
      <dgm:prSet/>
      <dgm:spPr/>
      <dgm:t>
        <a:bodyPr/>
        <a:lstStyle/>
        <a:p>
          <a:pPr algn="just"/>
          <a:endParaRPr lang="en-US" sz="2000"/>
        </a:p>
      </dgm:t>
    </dgm:pt>
    <dgm:pt modelId="{DB49C300-C63C-4FE7-A09F-EB77A6D67AD8}" type="sibTrans" cxnId="{6CBBDAFC-903E-4492-8A36-F991A49EB333}">
      <dgm:prSet/>
      <dgm:spPr/>
      <dgm:t>
        <a:bodyPr/>
        <a:lstStyle/>
        <a:p>
          <a:pPr algn="just"/>
          <a:endParaRPr lang="en-US" sz="2000"/>
        </a:p>
      </dgm:t>
    </dgm:pt>
    <dgm:pt modelId="{E8AFF04C-68F3-4C50-9BFF-3DD729FCE63A}">
      <dgm:prSet custT="1"/>
      <dgm:spPr/>
      <dgm:t>
        <a:bodyPr/>
        <a:lstStyle/>
        <a:p>
          <a:pPr algn="just">
            <a:lnSpc>
              <a:spcPct val="100000"/>
            </a:lnSpc>
          </a:pPr>
          <a:r>
            <a:rPr lang="es-ES" sz="1400" b="1" dirty="0"/>
            <a:t>Puerta de salida (output gate):</a:t>
          </a:r>
          <a:r>
            <a:rPr lang="es-ES" sz="1400" dirty="0"/>
            <a:t> Finalmente, la puerta de salida regula qué parte de la información almacenada en la celda de memoria se utilizará como salida de la celda LSTM.</a:t>
          </a:r>
          <a:endParaRPr lang="en-US" sz="1400" dirty="0"/>
        </a:p>
      </dgm:t>
    </dgm:pt>
    <dgm:pt modelId="{831614EF-36D3-4265-96A5-E09EFBB9CBDD}" type="parTrans" cxnId="{65899CC1-004A-4F1D-807C-CABD0700FCDB}">
      <dgm:prSet/>
      <dgm:spPr/>
      <dgm:t>
        <a:bodyPr/>
        <a:lstStyle/>
        <a:p>
          <a:pPr algn="just"/>
          <a:endParaRPr lang="en-US" sz="2000"/>
        </a:p>
      </dgm:t>
    </dgm:pt>
    <dgm:pt modelId="{908FAC0D-EE17-4996-80A9-0EB3BEF0A71F}" type="sibTrans" cxnId="{65899CC1-004A-4F1D-807C-CABD0700FCDB}">
      <dgm:prSet/>
      <dgm:spPr/>
      <dgm:t>
        <a:bodyPr/>
        <a:lstStyle/>
        <a:p>
          <a:pPr algn="just"/>
          <a:endParaRPr lang="en-US" sz="2000"/>
        </a:p>
      </dgm:t>
    </dgm:pt>
    <dgm:pt modelId="{10CB8D5D-11A2-4634-959C-8EC18D7BF1F1}" type="pres">
      <dgm:prSet presAssocID="{32885B08-0758-4343-AD9E-5DC59054AD6D}" presName="root" presStyleCnt="0">
        <dgm:presLayoutVars>
          <dgm:dir/>
          <dgm:resizeHandles val="exact"/>
        </dgm:presLayoutVars>
      </dgm:prSet>
      <dgm:spPr/>
    </dgm:pt>
    <dgm:pt modelId="{6F4826D3-D0FC-4A06-BFD8-B1E7A8A8588A}" type="pres">
      <dgm:prSet presAssocID="{AF95CA97-217C-4FC1-8990-F95C1E72C943}" presName="compNode" presStyleCnt="0"/>
      <dgm:spPr/>
    </dgm:pt>
    <dgm:pt modelId="{DD07EC1A-4C23-46F0-B120-C0BED2A60A64}" type="pres">
      <dgm:prSet presAssocID="{AF95CA97-217C-4FC1-8990-F95C1E72C943}"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ndeja de entrada con relleno sólido"/>
        </a:ext>
      </dgm:extLst>
    </dgm:pt>
    <dgm:pt modelId="{4827D1CA-1857-4AE9-A07F-0A04BAAFD0D7}" type="pres">
      <dgm:prSet presAssocID="{AF95CA97-217C-4FC1-8990-F95C1E72C943}" presName="spaceRect" presStyleCnt="0"/>
      <dgm:spPr/>
    </dgm:pt>
    <dgm:pt modelId="{4D732B09-C33B-4D97-9953-B2EBD1837266}" type="pres">
      <dgm:prSet presAssocID="{AF95CA97-217C-4FC1-8990-F95C1E72C943}" presName="textRect" presStyleLbl="revTx" presStyleIdx="0" presStyleCnt="3">
        <dgm:presLayoutVars>
          <dgm:chMax val="1"/>
          <dgm:chPref val="1"/>
        </dgm:presLayoutVars>
      </dgm:prSet>
      <dgm:spPr/>
    </dgm:pt>
    <dgm:pt modelId="{EAFCF677-03CE-4C50-855D-9DA28F5B243F}" type="pres">
      <dgm:prSet presAssocID="{B0C74925-F80F-4E0C-9393-75B83006C57C}" presName="sibTrans" presStyleCnt="0"/>
      <dgm:spPr/>
    </dgm:pt>
    <dgm:pt modelId="{625C8D65-1F45-4A16-B791-9B7522E0F402}" type="pres">
      <dgm:prSet presAssocID="{197FDB71-C817-4C6B-B47D-D6F0827139C6}" presName="compNode" presStyleCnt="0"/>
      <dgm:spPr/>
    </dgm:pt>
    <dgm:pt modelId="{B16B9544-7B32-4DAE-88F7-BC557B001D7E}" type="pres">
      <dgm:prSet presAssocID="{197FDB71-C817-4C6B-B47D-D6F0827139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erebro izquierdo con relleno sólido"/>
        </a:ext>
      </dgm:extLst>
    </dgm:pt>
    <dgm:pt modelId="{8244862F-AC62-4564-AEDA-9058FCC60D15}" type="pres">
      <dgm:prSet presAssocID="{197FDB71-C817-4C6B-B47D-D6F0827139C6}" presName="spaceRect" presStyleCnt="0"/>
      <dgm:spPr/>
    </dgm:pt>
    <dgm:pt modelId="{CB6D54A2-A7C9-41A2-9F1A-DA0C909A33DC}" type="pres">
      <dgm:prSet presAssocID="{197FDB71-C817-4C6B-B47D-D6F0827139C6}" presName="textRect" presStyleLbl="revTx" presStyleIdx="1" presStyleCnt="3">
        <dgm:presLayoutVars>
          <dgm:chMax val="1"/>
          <dgm:chPref val="1"/>
        </dgm:presLayoutVars>
      </dgm:prSet>
      <dgm:spPr/>
    </dgm:pt>
    <dgm:pt modelId="{604ACC92-921D-450D-96DA-74BE7C16B65A}" type="pres">
      <dgm:prSet presAssocID="{DB49C300-C63C-4FE7-A09F-EB77A6D67AD8}" presName="sibTrans" presStyleCnt="0"/>
      <dgm:spPr/>
    </dgm:pt>
    <dgm:pt modelId="{F33D5802-541F-455D-92C5-DF794AB9BA63}" type="pres">
      <dgm:prSet presAssocID="{E8AFF04C-68F3-4C50-9BFF-3DD729FCE63A}" presName="compNode" presStyleCnt="0"/>
      <dgm:spPr/>
    </dgm:pt>
    <dgm:pt modelId="{1627735C-F9C0-4062-8042-432763209D1B}" type="pres">
      <dgm:prSet presAssocID="{E8AFF04C-68F3-4C50-9BFF-3DD729FCE63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alir con relleno sólido"/>
        </a:ext>
      </dgm:extLst>
    </dgm:pt>
    <dgm:pt modelId="{EF142055-11CE-4D3B-8F2A-C6BB97CC77D4}" type="pres">
      <dgm:prSet presAssocID="{E8AFF04C-68F3-4C50-9BFF-3DD729FCE63A}" presName="spaceRect" presStyleCnt="0"/>
      <dgm:spPr/>
    </dgm:pt>
    <dgm:pt modelId="{7E5DB181-36D2-4FC1-B256-C8347C00BB05}" type="pres">
      <dgm:prSet presAssocID="{E8AFF04C-68F3-4C50-9BFF-3DD729FCE63A}" presName="textRect" presStyleLbl="revTx" presStyleIdx="2" presStyleCnt="3">
        <dgm:presLayoutVars>
          <dgm:chMax val="1"/>
          <dgm:chPref val="1"/>
        </dgm:presLayoutVars>
      </dgm:prSet>
      <dgm:spPr/>
    </dgm:pt>
  </dgm:ptLst>
  <dgm:cxnLst>
    <dgm:cxn modelId="{7F746B02-52E4-4F70-AFAE-39AAF806E339}" type="presOf" srcId="{197FDB71-C817-4C6B-B47D-D6F0827139C6}" destId="{CB6D54A2-A7C9-41A2-9F1A-DA0C909A33DC}" srcOrd="0" destOrd="0" presId="urn:microsoft.com/office/officeart/2018/2/layout/IconLabelList"/>
    <dgm:cxn modelId="{19539635-C4B1-4776-A757-310EA880EC84}" type="presOf" srcId="{32885B08-0758-4343-AD9E-5DC59054AD6D}" destId="{10CB8D5D-11A2-4634-959C-8EC18D7BF1F1}" srcOrd="0" destOrd="0" presId="urn:microsoft.com/office/officeart/2018/2/layout/IconLabelList"/>
    <dgm:cxn modelId="{8FA6A83B-00B2-4F58-A74F-CB156F23D81B}" srcId="{32885B08-0758-4343-AD9E-5DC59054AD6D}" destId="{AF95CA97-217C-4FC1-8990-F95C1E72C943}" srcOrd="0" destOrd="0" parTransId="{EE2E3486-C4E9-43E1-8156-679A90AFE4DF}" sibTransId="{B0C74925-F80F-4E0C-9393-75B83006C57C}"/>
    <dgm:cxn modelId="{79C22B8C-0689-422B-9FDB-617B4D4D61A0}" type="presOf" srcId="{E8AFF04C-68F3-4C50-9BFF-3DD729FCE63A}" destId="{7E5DB181-36D2-4FC1-B256-C8347C00BB05}" srcOrd="0" destOrd="0" presId="urn:microsoft.com/office/officeart/2018/2/layout/IconLabelList"/>
    <dgm:cxn modelId="{BF94F192-F285-42C3-BCCF-1C72BD180F15}" type="presOf" srcId="{AF95CA97-217C-4FC1-8990-F95C1E72C943}" destId="{4D732B09-C33B-4D97-9953-B2EBD1837266}" srcOrd="0" destOrd="0" presId="urn:microsoft.com/office/officeart/2018/2/layout/IconLabelList"/>
    <dgm:cxn modelId="{65899CC1-004A-4F1D-807C-CABD0700FCDB}" srcId="{32885B08-0758-4343-AD9E-5DC59054AD6D}" destId="{E8AFF04C-68F3-4C50-9BFF-3DD729FCE63A}" srcOrd="2" destOrd="0" parTransId="{831614EF-36D3-4265-96A5-E09EFBB9CBDD}" sibTransId="{908FAC0D-EE17-4996-80A9-0EB3BEF0A71F}"/>
    <dgm:cxn modelId="{6CBBDAFC-903E-4492-8A36-F991A49EB333}" srcId="{32885B08-0758-4343-AD9E-5DC59054AD6D}" destId="{197FDB71-C817-4C6B-B47D-D6F0827139C6}" srcOrd="1" destOrd="0" parTransId="{3F95C9D9-0E74-41DA-85A8-702BCCFA33B5}" sibTransId="{DB49C300-C63C-4FE7-A09F-EB77A6D67AD8}"/>
    <dgm:cxn modelId="{CF137051-F922-49B7-8D19-37645AA9C467}" type="presParOf" srcId="{10CB8D5D-11A2-4634-959C-8EC18D7BF1F1}" destId="{6F4826D3-D0FC-4A06-BFD8-B1E7A8A8588A}" srcOrd="0" destOrd="0" presId="urn:microsoft.com/office/officeart/2018/2/layout/IconLabelList"/>
    <dgm:cxn modelId="{482EA457-4A8F-494C-98E4-1EC5358F628C}" type="presParOf" srcId="{6F4826D3-D0FC-4A06-BFD8-B1E7A8A8588A}" destId="{DD07EC1A-4C23-46F0-B120-C0BED2A60A64}" srcOrd="0" destOrd="0" presId="urn:microsoft.com/office/officeart/2018/2/layout/IconLabelList"/>
    <dgm:cxn modelId="{78758B81-D8B0-47F7-A102-72F18B6E944F}" type="presParOf" srcId="{6F4826D3-D0FC-4A06-BFD8-B1E7A8A8588A}" destId="{4827D1CA-1857-4AE9-A07F-0A04BAAFD0D7}" srcOrd="1" destOrd="0" presId="urn:microsoft.com/office/officeart/2018/2/layout/IconLabelList"/>
    <dgm:cxn modelId="{EA10D33E-B74A-423D-9F73-9FAA13619D29}" type="presParOf" srcId="{6F4826D3-D0FC-4A06-BFD8-B1E7A8A8588A}" destId="{4D732B09-C33B-4D97-9953-B2EBD1837266}" srcOrd="2" destOrd="0" presId="urn:microsoft.com/office/officeart/2018/2/layout/IconLabelList"/>
    <dgm:cxn modelId="{EAB66BB0-70AE-4C31-822B-75C3BFFD798A}" type="presParOf" srcId="{10CB8D5D-11A2-4634-959C-8EC18D7BF1F1}" destId="{EAFCF677-03CE-4C50-855D-9DA28F5B243F}" srcOrd="1" destOrd="0" presId="urn:microsoft.com/office/officeart/2018/2/layout/IconLabelList"/>
    <dgm:cxn modelId="{83A91007-9CC0-41E5-9D30-DB551AD89E60}" type="presParOf" srcId="{10CB8D5D-11A2-4634-959C-8EC18D7BF1F1}" destId="{625C8D65-1F45-4A16-B791-9B7522E0F402}" srcOrd="2" destOrd="0" presId="urn:microsoft.com/office/officeart/2018/2/layout/IconLabelList"/>
    <dgm:cxn modelId="{1DEABFEB-673E-426C-9831-6009D1DED609}" type="presParOf" srcId="{625C8D65-1F45-4A16-B791-9B7522E0F402}" destId="{B16B9544-7B32-4DAE-88F7-BC557B001D7E}" srcOrd="0" destOrd="0" presId="urn:microsoft.com/office/officeart/2018/2/layout/IconLabelList"/>
    <dgm:cxn modelId="{ADB4BE50-75E0-4176-A65D-064F695B7296}" type="presParOf" srcId="{625C8D65-1F45-4A16-B791-9B7522E0F402}" destId="{8244862F-AC62-4564-AEDA-9058FCC60D15}" srcOrd="1" destOrd="0" presId="urn:microsoft.com/office/officeart/2018/2/layout/IconLabelList"/>
    <dgm:cxn modelId="{F2390AAF-2296-4879-9867-F0BE0645A4D4}" type="presParOf" srcId="{625C8D65-1F45-4A16-B791-9B7522E0F402}" destId="{CB6D54A2-A7C9-41A2-9F1A-DA0C909A33DC}" srcOrd="2" destOrd="0" presId="urn:microsoft.com/office/officeart/2018/2/layout/IconLabelList"/>
    <dgm:cxn modelId="{F4B58ABE-50EC-45F1-80D2-E2A2D40009E1}" type="presParOf" srcId="{10CB8D5D-11A2-4634-959C-8EC18D7BF1F1}" destId="{604ACC92-921D-450D-96DA-74BE7C16B65A}" srcOrd="3" destOrd="0" presId="urn:microsoft.com/office/officeart/2018/2/layout/IconLabelList"/>
    <dgm:cxn modelId="{124217CD-399A-43AA-9C69-156BE2E3185F}" type="presParOf" srcId="{10CB8D5D-11A2-4634-959C-8EC18D7BF1F1}" destId="{F33D5802-541F-455D-92C5-DF794AB9BA63}" srcOrd="4" destOrd="0" presId="urn:microsoft.com/office/officeart/2018/2/layout/IconLabelList"/>
    <dgm:cxn modelId="{0AFC0440-248B-4BC0-B59B-53D158E86900}" type="presParOf" srcId="{F33D5802-541F-455D-92C5-DF794AB9BA63}" destId="{1627735C-F9C0-4062-8042-432763209D1B}" srcOrd="0" destOrd="0" presId="urn:microsoft.com/office/officeart/2018/2/layout/IconLabelList"/>
    <dgm:cxn modelId="{46DD09AA-93D5-466F-A376-C303CF9F57A1}" type="presParOf" srcId="{F33D5802-541F-455D-92C5-DF794AB9BA63}" destId="{EF142055-11CE-4D3B-8F2A-C6BB97CC77D4}" srcOrd="1" destOrd="0" presId="urn:microsoft.com/office/officeart/2018/2/layout/IconLabelList"/>
    <dgm:cxn modelId="{09938093-8E2B-45AD-813D-49CD0DC62F0A}" type="presParOf" srcId="{F33D5802-541F-455D-92C5-DF794AB9BA63}" destId="{7E5DB181-36D2-4FC1-B256-C8347C00BB0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571E82-2978-450B-BF0B-6085D0577A0F}" type="doc">
      <dgm:prSet loTypeId="urn:microsoft.com/office/officeart/2018/2/layout/IconLabelList" loCatId="icon" qsTypeId="urn:microsoft.com/office/officeart/2005/8/quickstyle/simple1" qsCatId="simple" csTypeId="urn:microsoft.com/office/officeart/2005/8/colors/accent5_2" csCatId="accent5" phldr="1"/>
      <dgm:spPr/>
      <dgm:t>
        <a:bodyPr/>
        <a:lstStyle/>
        <a:p>
          <a:endParaRPr lang="en-US"/>
        </a:p>
      </dgm:t>
    </dgm:pt>
    <dgm:pt modelId="{30D7D379-3624-425F-8FE0-03860136DE20}">
      <dgm:prSet custT="1"/>
      <dgm:spPr/>
      <dgm:t>
        <a:bodyPr/>
        <a:lstStyle/>
        <a:p>
          <a:pPr algn="just">
            <a:lnSpc>
              <a:spcPct val="100000"/>
            </a:lnSpc>
          </a:pPr>
          <a:r>
            <a:rPr lang="es-ES" sz="1400"/>
            <a:t>Al igual que las LSTM, las GRU utilizan mecanismos de puertas para controlar el flujo de información dentro de la red y permitir la retención de información a largo plazo en secuencias de datos. </a:t>
          </a:r>
          <a:endParaRPr lang="en-US" sz="1400"/>
        </a:p>
      </dgm:t>
    </dgm:pt>
    <dgm:pt modelId="{33BC43D5-FBD6-4E32-B122-3C5AFD992634}" type="parTrans" cxnId="{CC03DB20-9611-4F0F-8586-DF1C1B38C812}">
      <dgm:prSet/>
      <dgm:spPr/>
      <dgm:t>
        <a:bodyPr/>
        <a:lstStyle/>
        <a:p>
          <a:pPr algn="just"/>
          <a:endParaRPr lang="en-US" sz="2400"/>
        </a:p>
      </dgm:t>
    </dgm:pt>
    <dgm:pt modelId="{E0F80FDA-7FDD-4D8D-8C03-6D20329295B1}" type="sibTrans" cxnId="{CC03DB20-9611-4F0F-8586-DF1C1B38C812}">
      <dgm:prSet/>
      <dgm:spPr/>
      <dgm:t>
        <a:bodyPr/>
        <a:lstStyle/>
        <a:p>
          <a:pPr algn="just"/>
          <a:endParaRPr lang="en-US" sz="2400"/>
        </a:p>
      </dgm:t>
    </dgm:pt>
    <dgm:pt modelId="{4FA8B019-444F-49BE-B1F9-A5C3C3678FB8}">
      <dgm:prSet custT="1"/>
      <dgm:spPr/>
      <dgm:t>
        <a:bodyPr/>
        <a:lstStyle/>
        <a:p>
          <a:pPr algn="just">
            <a:lnSpc>
              <a:spcPct val="100000"/>
            </a:lnSpc>
          </a:pPr>
          <a:r>
            <a:rPr lang="es-ES" sz="1400" dirty="0"/>
            <a:t>Las GRU son más simples en estructura que las LSTM, ya que eliminan la celda de memoria por completo y combinan la funcionalidad de las puertas de olvido y de entrada en una sola puerta llamada puerta de actualización (</a:t>
          </a:r>
          <a:r>
            <a:rPr lang="es-ES" sz="1400" dirty="0" err="1"/>
            <a:t>update</a:t>
          </a:r>
          <a:r>
            <a:rPr lang="es-ES" sz="1400" dirty="0"/>
            <a:t> gate). Además, las GRU tienen una única puerta de salida.</a:t>
          </a:r>
          <a:endParaRPr lang="en-US" sz="1400" dirty="0"/>
        </a:p>
      </dgm:t>
    </dgm:pt>
    <dgm:pt modelId="{EC579830-869C-48A8-8FC8-9CB5007FD140}" type="parTrans" cxnId="{985E4606-9F67-4766-AFDA-E9247AC4761D}">
      <dgm:prSet/>
      <dgm:spPr/>
      <dgm:t>
        <a:bodyPr/>
        <a:lstStyle/>
        <a:p>
          <a:pPr algn="just"/>
          <a:endParaRPr lang="en-US" sz="2400"/>
        </a:p>
      </dgm:t>
    </dgm:pt>
    <dgm:pt modelId="{E33871D6-CE8E-4DBE-BB39-96BB1E783A6B}" type="sibTrans" cxnId="{985E4606-9F67-4766-AFDA-E9247AC4761D}">
      <dgm:prSet/>
      <dgm:spPr/>
      <dgm:t>
        <a:bodyPr/>
        <a:lstStyle/>
        <a:p>
          <a:pPr algn="just"/>
          <a:endParaRPr lang="en-US" sz="2400"/>
        </a:p>
      </dgm:t>
    </dgm:pt>
    <dgm:pt modelId="{584EC2C6-58DA-4573-8B00-BD9C39897018}">
      <dgm:prSet custT="1"/>
      <dgm:spPr/>
      <dgm:t>
        <a:bodyPr/>
        <a:lstStyle/>
        <a:p>
          <a:pPr algn="just">
            <a:lnSpc>
              <a:spcPct val="100000"/>
            </a:lnSpc>
          </a:pPr>
          <a:r>
            <a:rPr lang="es-ES" sz="1400" dirty="0"/>
            <a:t>La puerta de actualización en una GRU controla qué información se debe actualizar en el estado oculto de la unidad recurrente en cada paso de tiempo. Esto permite que la GRU aprenda qué información es relevante para retener y cuál se debe descartar en una secuencia.</a:t>
          </a:r>
          <a:endParaRPr lang="en-US" sz="1400" dirty="0"/>
        </a:p>
      </dgm:t>
    </dgm:pt>
    <dgm:pt modelId="{CD4E85E1-BC29-4B69-AB3C-058888B15A44}" type="parTrans" cxnId="{D12C2969-0649-43AB-AB51-6FFAA265587C}">
      <dgm:prSet/>
      <dgm:spPr/>
      <dgm:t>
        <a:bodyPr/>
        <a:lstStyle/>
        <a:p>
          <a:pPr algn="just"/>
          <a:endParaRPr lang="en-US" sz="2400"/>
        </a:p>
      </dgm:t>
    </dgm:pt>
    <dgm:pt modelId="{00F3890B-75CD-46C7-A2A3-26CECFCE6FA2}" type="sibTrans" cxnId="{D12C2969-0649-43AB-AB51-6FFAA265587C}">
      <dgm:prSet/>
      <dgm:spPr/>
      <dgm:t>
        <a:bodyPr/>
        <a:lstStyle/>
        <a:p>
          <a:pPr algn="just"/>
          <a:endParaRPr lang="en-US" sz="2400"/>
        </a:p>
      </dgm:t>
    </dgm:pt>
    <dgm:pt modelId="{34C38E13-AFFC-4490-86DC-73D62D585A18}">
      <dgm:prSet custT="1"/>
      <dgm:spPr/>
      <dgm:t>
        <a:bodyPr/>
        <a:lstStyle/>
        <a:p>
          <a:pPr algn="just">
            <a:lnSpc>
              <a:spcPct val="100000"/>
            </a:lnSpc>
          </a:pPr>
          <a:r>
            <a:rPr lang="es-ES" sz="1400"/>
            <a:t>Debido a su estructura más simple en comparación con las LSTM, las GRU pueden ser más eficientes computacionalmente y pueden ser más fáciles de entrenar en ciertos casos.</a:t>
          </a:r>
          <a:endParaRPr lang="en-US" sz="1400"/>
        </a:p>
      </dgm:t>
    </dgm:pt>
    <dgm:pt modelId="{4A05CD18-84CB-4E77-9BF3-8F930B026AF0}" type="parTrans" cxnId="{C033BF0B-BEC3-49B4-A86E-359C0AEFDC9E}">
      <dgm:prSet/>
      <dgm:spPr/>
      <dgm:t>
        <a:bodyPr/>
        <a:lstStyle/>
        <a:p>
          <a:pPr algn="just"/>
          <a:endParaRPr lang="en-US" sz="2400"/>
        </a:p>
      </dgm:t>
    </dgm:pt>
    <dgm:pt modelId="{441A170A-17DA-489E-B426-6BDB9D3B23AC}" type="sibTrans" cxnId="{C033BF0B-BEC3-49B4-A86E-359C0AEFDC9E}">
      <dgm:prSet/>
      <dgm:spPr/>
      <dgm:t>
        <a:bodyPr/>
        <a:lstStyle/>
        <a:p>
          <a:pPr algn="just"/>
          <a:endParaRPr lang="en-US" sz="2400"/>
        </a:p>
      </dgm:t>
    </dgm:pt>
    <dgm:pt modelId="{2D555C8A-1879-4A50-957B-DAD9D0B0878C}">
      <dgm:prSet custT="1"/>
      <dgm:spPr/>
      <dgm:t>
        <a:bodyPr/>
        <a:lstStyle/>
        <a:p>
          <a:pPr algn="just">
            <a:lnSpc>
              <a:spcPct val="100000"/>
            </a:lnSpc>
          </a:pPr>
          <a:r>
            <a:rPr lang="es-ES" sz="1200" dirty="0"/>
            <a:t>Aunque las LSTM y las GRU son similares en muchos aspectos y se utilizan para tareas similares, la elección entre ellas a menudo depende de la naturaleza específica del problema y de las preferencias del usuario.</a:t>
          </a:r>
          <a:endParaRPr lang="en-US" sz="1200" dirty="0"/>
        </a:p>
      </dgm:t>
    </dgm:pt>
    <dgm:pt modelId="{FAB8F1F9-491F-4A0C-B8C3-7406AA052971}" type="parTrans" cxnId="{6BD43F99-CC08-4B77-9D03-49912F6FD203}">
      <dgm:prSet/>
      <dgm:spPr/>
      <dgm:t>
        <a:bodyPr/>
        <a:lstStyle/>
        <a:p>
          <a:pPr algn="just"/>
          <a:endParaRPr lang="en-US" sz="2400"/>
        </a:p>
      </dgm:t>
    </dgm:pt>
    <dgm:pt modelId="{99843007-0741-4870-B77A-3369A64229F0}" type="sibTrans" cxnId="{6BD43F99-CC08-4B77-9D03-49912F6FD203}">
      <dgm:prSet/>
      <dgm:spPr/>
      <dgm:t>
        <a:bodyPr/>
        <a:lstStyle/>
        <a:p>
          <a:pPr algn="just"/>
          <a:endParaRPr lang="en-US" sz="2400"/>
        </a:p>
      </dgm:t>
    </dgm:pt>
    <dgm:pt modelId="{C8A1249F-2F06-49DD-B879-82842938F1AF}" type="pres">
      <dgm:prSet presAssocID="{07571E82-2978-450B-BF0B-6085D0577A0F}" presName="root" presStyleCnt="0">
        <dgm:presLayoutVars>
          <dgm:dir/>
          <dgm:resizeHandles val="exact"/>
        </dgm:presLayoutVars>
      </dgm:prSet>
      <dgm:spPr/>
    </dgm:pt>
    <dgm:pt modelId="{905D50E9-C136-42DF-8B31-209ABD6827FD}" type="pres">
      <dgm:prSet presAssocID="{30D7D379-3624-425F-8FE0-03860136DE20}" presName="compNode" presStyleCnt="0"/>
      <dgm:spPr/>
    </dgm:pt>
    <dgm:pt modelId="{F39F2470-7100-4124-A613-5C2F04CA2FCB}" type="pres">
      <dgm:prSet presAssocID="{30D7D379-3624-425F-8FE0-03860136DE2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sconectado"/>
        </a:ext>
      </dgm:extLst>
    </dgm:pt>
    <dgm:pt modelId="{C9476BE3-76B1-47B2-88B9-E92EA8F7005E}" type="pres">
      <dgm:prSet presAssocID="{30D7D379-3624-425F-8FE0-03860136DE20}" presName="spaceRect" presStyleCnt="0"/>
      <dgm:spPr/>
    </dgm:pt>
    <dgm:pt modelId="{7886F294-23EA-45F7-B5B4-EFB6B72B459F}" type="pres">
      <dgm:prSet presAssocID="{30D7D379-3624-425F-8FE0-03860136DE20}" presName="textRect" presStyleLbl="revTx" presStyleIdx="0" presStyleCnt="5">
        <dgm:presLayoutVars>
          <dgm:chMax val="1"/>
          <dgm:chPref val="1"/>
        </dgm:presLayoutVars>
      </dgm:prSet>
      <dgm:spPr/>
    </dgm:pt>
    <dgm:pt modelId="{F27D8669-C425-4713-B7B0-75E5600012A4}" type="pres">
      <dgm:prSet presAssocID="{E0F80FDA-7FDD-4D8D-8C03-6D20329295B1}" presName="sibTrans" presStyleCnt="0"/>
      <dgm:spPr/>
    </dgm:pt>
    <dgm:pt modelId="{3365AD7D-91D8-4EA3-BF61-2E7EFFFE2764}" type="pres">
      <dgm:prSet presAssocID="{4FA8B019-444F-49BE-B1F9-A5C3C3678FB8}" presName="compNode" presStyleCnt="0"/>
      <dgm:spPr/>
    </dgm:pt>
    <dgm:pt modelId="{29436CDC-B454-4483-9E7B-5A60ECFB06ED}" type="pres">
      <dgm:prSet presAssocID="{4FA8B019-444F-49BE-B1F9-A5C3C3678F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yramid with Levels"/>
        </a:ext>
      </dgm:extLst>
    </dgm:pt>
    <dgm:pt modelId="{22769363-E80D-45EF-8FFC-E7B2EBEB47C2}" type="pres">
      <dgm:prSet presAssocID="{4FA8B019-444F-49BE-B1F9-A5C3C3678FB8}" presName="spaceRect" presStyleCnt="0"/>
      <dgm:spPr/>
    </dgm:pt>
    <dgm:pt modelId="{8153B0C3-877B-4B13-A38C-8EA7CC29BCC0}" type="pres">
      <dgm:prSet presAssocID="{4FA8B019-444F-49BE-B1F9-A5C3C3678FB8}" presName="textRect" presStyleLbl="revTx" presStyleIdx="1" presStyleCnt="5" custScaleX="133081">
        <dgm:presLayoutVars>
          <dgm:chMax val="1"/>
          <dgm:chPref val="1"/>
        </dgm:presLayoutVars>
      </dgm:prSet>
      <dgm:spPr/>
    </dgm:pt>
    <dgm:pt modelId="{ABE177CF-6685-4B10-8760-5C2A8EBB5945}" type="pres">
      <dgm:prSet presAssocID="{E33871D6-CE8E-4DBE-BB39-96BB1E783A6B}" presName="sibTrans" presStyleCnt="0"/>
      <dgm:spPr/>
    </dgm:pt>
    <dgm:pt modelId="{FC3774E2-DC06-441B-9F30-8BB90FFF46E7}" type="pres">
      <dgm:prSet presAssocID="{584EC2C6-58DA-4573-8B00-BD9C39897018}" presName="compNode" presStyleCnt="0"/>
      <dgm:spPr/>
    </dgm:pt>
    <dgm:pt modelId="{FABFD5E9-14AC-4A41-85EC-7A3DD76E7E3B}" type="pres">
      <dgm:prSet presAssocID="{584EC2C6-58DA-4573-8B00-BD9C3989701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ca de verificación"/>
        </a:ext>
      </dgm:extLst>
    </dgm:pt>
    <dgm:pt modelId="{C92B9FC8-73F4-4B9A-B9A7-2A72B4DA3F1C}" type="pres">
      <dgm:prSet presAssocID="{584EC2C6-58DA-4573-8B00-BD9C39897018}" presName="spaceRect" presStyleCnt="0"/>
      <dgm:spPr/>
    </dgm:pt>
    <dgm:pt modelId="{BBA945F8-D9E6-49CC-9887-D5D3B6777C9A}" type="pres">
      <dgm:prSet presAssocID="{584EC2C6-58DA-4573-8B00-BD9C39897018}" presName="textRect" presStyleLbl="revTx" presStyleIdx="2" presStyleCnt="5" custScaleX="113930">
        <dgm:presLayoutVars>
          <dgm:chMax val="1"/>
          <dgm:chPref val="1"/>
        </dgm:presLayoutVars>
      </dgm:prSet>
      <dgm:spPr/>
    </dgm:pt>
    <dgm:pt modelId="{B6F293D9-6170-4B6C-8EED-F19AC5373427}" type="pres">
      <dgm:prSet presAssocID="{00F3890B-75CD-46C7-A2A3-26CECFCE6FA2}" presName="sibTrans" presStyleCnt="0"/>
      <dgm:spPr/>
    </dgm:pt>
    <dgm:pt modelId="{B369DDF4-B650-41CE-8EFA-84F0EA196766}" type="pres">
      <dgm:prSet presAssocID="{34C38E13-AFFC-4490-86DC-73D62D585A18}" presName="compNode" presStyleCnt="0"/>
      <dgm:spPr/>
    </dgm:pt>
    <dgm:pt modelId="{6BCDA052-2070-470C-8CA6-979B785EE87C}" type="pres">
      <dgm:prSet presAssocID="{34C38E13-AFFC-4490-86DC-73D62D585A1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ador"/>
        </a:ext>
      </dgm:extLst>
    </dgm:pt>
    <dgm:pt modelId="{BA2A37E3-F71F-438C-8813-9AC28BC076D2}" type="pres">
      <dgm:prSet presAssocID="{34C38E13-AFFC-4490-86DC-73D62D585A18}" presName="spaceRect" presStyleCnt="0"/>
      <dgm:spPr/>
    </dgm:pt>
    <dgm:pt modelId="{DDFF9170-2465-47FB-BD15-AAAD5C50F041}" type="pres">
      <dgm:prSet presAssocID="{34C38E13-AFFC-4490-86DC-73D62D585A18}" presName="textRect" presStyleLbl="revTx" presStyleIdx="3" presStyleCnt="5">
        <dgm:presLayoutVars>
          <dgm:chMax val="1"/>
          <dgm:chPref val="1"/>
        </dgm:presLayoutVars>
      </dgm:prSet>
      <dgm:spPr/>
    </dgm:pt>
    <dgm:pt modelId="{A5725F41-0A95-4F98-9B9D-8F1688936D3C}" type="pres">
      <dgm:prSet presAssocID="{441A170A-17DA-489E-B426-6BDB9D3B23AC}" presName="sibTrans" presStyleCnt="0"/>
      <dgm:spPr/>
    </dgm:pt>
    <dgm:pt modelId="{FAD73CBA-33B9-4B81-B4F8-453399908A4F}" type="pres">
      <dgm:prSet presAssocID="{2D555C8A-1879-4A50-957B-DAD9D0B0878C}" presName="compNode" presStyleCnt="0"/>
      <dgm:spPr/>
    </dgm:pt>
    <dgm:pt modelId="{5C1C0B2F-D72C-49C2-97C9-35A09249C36F}" type="pres">
      <dgm:prSet presAssocID="{2D555C8A-1879-4A50-957B-DAD9D0B0878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ápiz"/>
        </a:ext>
      </dgm:extLst>
    </dgm:pt>
    <dgm:pt modelId="{9B1DD508-F02F-4277-9AB1-1F1123D43471}" type="pres">
      <dgm:prSet presAssocID="{2D555C8A-1879-4A50-957B-DAD9D0B0878C}" presName="spaceRect" presStyleCnt="0"/>
      <dgm:spPr/>
    </dgm:pt>
    <dgm:pt modelId="{03D62634-F9E3-48DC-BADD-88AF85900F04}" type="pres">
      <dgm:prSet presAssocID="{2D555C8A-1879-4A50-957B-DAD9D0B0878C}" presName="textRect" presStyleLbl="revTx" presStyleIdx="4" presStyleCnt="5">
        <dgm:presLayoutVars>
          <dgm:chMax val="1"/>
          <dgm:chPref val="1"/>
        </dgm:presLayoutVars>
      </dgm:prSet>
      <dgm:spPr/>
    </dgm:pt>
  </dgm:ptLst>
  <dgm:cxnLst>
    <dgm:cxn modelId="{985E4606-9F67-4766-AFDA-E9247AC4761D}" srcId="{07571E82-2978-450B-BF0B-6085D0577A0F}" destId="{4FA8B019-444F-49BE-B1F9-A5C3C3678FB8}" srcOrd="1" destOrd="0" parTransId="{EC579830-869C-48A8-8FC8-9CB5007FD140}" sibTransId="{E33871D6-CE8E-4DBE-BB39-96BB1E783A6B}"/>
    <dgm:cxn modelId="{C033BF0B-BEC3-49B4-A86E-359C0AEFDC9E}" srcId="{07571E82-2978-450B-BF0B-6085D0577A0F}" destId="{34C38E13-AFFC-4490-86DC-73D62D585A18}" srcOrd="3" destOrd="0" parTransId="{4A05CD18-84CB-4E77-9BF3-8F930B026AF0}" sibTransId="{441A170A-17DA-489E-B426-6BDB9D3B23AC}"/>
    <dgm:cxn modelId="{CC03DB20-9611-4F0F-8586-DF1C1B38C812}" srcId="{07571E82-2978-450B-BF0B-6085D0577A0F}" destId="{30D7D379-3624-425F-8FE0-03860136DE20}" srcOrd="0" destOrd="0" parTransId="{33BC43D5-FBD6-4E32-B122-3C5AFD992634}" sibTransId="{E0F80FDA-7FDD-4D8D-8C03-6D20329295B1}"/>
    <dgm:cxn modelId="{C1591264-46AA-4074-98B2-170FF41D78E9}" type="presOf" srcId="{30D7D379-3624-425F-8FE0-03860136DE20}" destId="{7886F294-23EA-45F7-B5B4-EFB6B72B459F}" srcOrd="0" destOrd="0" presId="urn:microsoft.com/office/officeart/2018/2/layout/IconLabelList"/>
    <dgm:cxn modelId="{D12C2969-0649-43AB-AB51-6FFAA265587C}" srcId="{07571E82-2978-450B-BF0B-6085D0577A0F}" destId="{584EC2C6-58DA-4573-8B00-BD9C39897018}" srcOrd="2" destOrd="0" parTransId="{CD4E85E1-BC29-4B69-AB3C-058888B15A44}" sibTransId="{00F3890B-75CD-46C7-A2A3-26CECFCE6FA2}"/>
    <dgm:cxn modelId="{8F755549-C0D1-4C3B-8BA4-CD7EE352FD46}" type="presOf" srcId="{34C38E13-AFFC-4490-86DC-73D62D585A18}" destId="{DDFF9170-2465-47FB-BD15-AAAD5C50F041}" srcOrd="0" destOrd="0" presId="urn:microsoft.com/office/officeart/2018/2/layout/IconLabelList"/>
    <dgm:cxn modelId="{6BD43F99-CC08-4B77-9D03-49912F6FD203}" srcId="{07571E82-2978-450B-BF0B-6085D0577A0F}" destId="{2D555C8A-1879-4A50-957B-DAD9D0B0878C}" srcOrd="4" destOrd="0" parTransId="{FAB8F1F9-491F-4A0C-B8C3-7406AA052971}" sibTransId="{99843007-0741-4870-B77A-3369A64229F0}"/>
    <dgm:cxn modelId="{85B4A99B-8C3A-4E60-A00C-CA78F2909B0E}" type="presOf" srcId="{2D555C8A-1879-4A50-957B-DAD9D0B0878C}" destId="{03D62634-F9E3-48DC-BADD-88AF85900F04}" srcOrd="0" destOrd="0" presId="urn:microsoft.com/office/officeart/2018/2/layout/IconLabelList"/>
    <dgm:cxn modelId="{6BBDE9C3-BE69-4717-8877-5AB7572B75DE}" type="presOf" srcId="{584EC2C6-58DA-4573-8B00-BD9C39897018}" destId="{BBA945F8-D9E6-49CC-9887-D5D3B6777C9A}" srcOrd="0" destOrd="0" presId="urn:microsoft.com/office/officeart/2018/2/layout/IconLabelList"/>
    <dgm:cxn modelId="{D6758EE9-D2FF-435C-AE0A-438ADD2CED9F}" type="presOf" srcId="{4FA8B019-444F-49BE-B1F9-A5C3C3678FB8}" destId="{8153B0C3-877B-4B13-A38C-8EA7CC29BCC0}" srcOrd="0" destOrd="0" presId="urn:microsoft.com/office/officeart/2018/2/layout/IconLabelList"/>
    <dgm:cxn modelId="{1BDE2BF5-C6B0-49A4-80E4-416113DEE9BA}" type="presOf" srcId="{07571E82-2978-450B-BF0B-6085D0577A0F}" destId="{C8A1249F-2F06-49DD-B879-82842938F1AF}" srcOrd="0" destOrd="0" presId="urn:microsoft.com/office/officeart/2018/2/layout/IconLabelList"/>
    <dgm:cxn modelId="{C0A6963F-A088-4C2A-BCA0-96C84FA15CC8}" type="presParOf" srcId="{C8A1249F-2F06-49DD-B879-82842938F1AF}" destId="{905D50E9-C136-42DF-8B31-209ABD6827FD}" srcOrd="0" destOrd="0" presId="urn:microsoft.com/office/officeart/2018/2/layout/IconLabelList"/>
    <dgm:cxn modelId="{36146063-7A30-4E71-ADD5-7DF659DA41A4}" type="presParOf" srcId="{905D50E9-C136-42DF-8B31-209ABD6827FD}" destId="{F39F2470-7100-4124-A613-5C2F04CA2FCB}" srcOrd="0" destOrd="0" presId="urn:microsoft.com/office/officeart/2018/2/layout/IconLabelList"/>
    <dgm:cxn modelId="{440EFCAF-165E-4CF9-9784-A7292440A350}" type="presParOf" srcId="{905D50E9-C136-42DF-8B31-209ABD6827FD}" destId="{C9476BE3-76B1-47B2-88B9-E92EA8F7005E}" srcOrd="1" destOrd="0" presId="urn:microsoft.com/office/officeart/2018/2/layout/IconLabelList"/>
    <dgm:cxn modelId="{C8A3AE75-3B15-4501-A5CF-1905A6430DF8}" type="presParOf" srcId="{905D50E9-C136-42DF-8B31-209ABD6827FD}" destId="{7886F294-23EA-45F7-B5B4-EFB6B72B459F}" srcOrd="2" destOrd="0" presId="urn:microsoft.com/office/officeart/2018/2/layout/IconLabelList"/>
    <dgm:cxn modelId="{DBA21DCE-81CB-4E3B-A6EB-E0256E935FAA}" type="presParOf" srcId="{C8A1249F-2F06-49DD-B879-82842938F1AF}" destId="{F27D8669-C425-4713-B7B0-75E5600012A4}" srcOrd="1" destOrd="0" presId="urn:microsoft.com/office/officeart/2018/2/layout/IconLabelList"/>
    <dgm:cxn modelId="{41FF992E-EE69-4A08-929A-C11E40D0F0D1}" type="presParOf" srcId="{C8A1249F-2F06-49DD-B879-82842938F1AF}" destId="{3365AD7D-91D8-4EA3-BF61-2E7EFFFE2764}" srcOrd="2" destOrd="0" presId="urn:microsoft.com/office/officeart/2018/2/layout/IconLabelList"/>
    <dgm:cxn modelId="{594381DF-F1E1-4EB5-8A12-CE740873E8AA}" type="presParOf" srcId="{3365AD7D-91D8-4EA3-BF61-2E7EFFFE2764}" destId="{29436CDC-B454-4483-9E7B-5A60ECFB06ED}" srcOrd="0" destOrd="0" presId="urn:microsoft.com/office/officeart/2018/2/layout/IconLabelList"/>
    <dgm:cxn modelId="{6F5A0F0E-3D28-46AB-BEE3-F2FDA759A570}" type="presParOf" srcId="{3365AD7D-91D8-4EA3-BF61-2E7EFFFE2764}" destId="{22769363-E80D-45EF-8FFC-E7B2EBEB47C2}" srcOrd="1" destOrd="0" presId="urn:microsoft.com/office/officeart/2018/2/layout/IconLabelList"/>
    <dgm:cxn modelId="{14844BFB-42B3-4535-86D8-9583FE63064A}" type="presParOf" srcId="{3365AD7D-91D8-4EA3-BF61-2E7EFFFE2764}" destId="{8153B0C3-877B-4B13-A38C-8EA7CC29BCC0}" srcOrd="2" destOrd="0" presId="urn:microsoft.com/office/officeart/2018/2/layout/IconLabelList"/>
    <dgm:cxn modelId="{1D24FC89-B6A9-4E58-A9A4-790AAD5459E8}" type="presParOf" srcId="{C8A1249F-2F06-49DD-B879-82842938F1AF}" destId="{ABE177CF-6685-4B10-8760-5C2A8EBB5945}" srcOrd="3" destOrd="0" presId="urn:microsoft.com/office/officeart/2018/2/layout/IconLabelList"/>
    <dgm:cxn modelId="{94338D74-70D1-4A49-8532-9C2675DD8D49}" type="presParOf" srcId="{C8A1249F-2F06-49DD-B879-82842938F1AF}" destId="{FC3774E2-DC06-441B-9F30-8BB90FFF46E7}" srcOrd="4" destOrd="0" presId="urn:microsoft.com/office/officeart/2018/2/layout/IconLabelList"/>
    <dgm:cxn modelId="{11917E7A-BC28-483A-98FA-58DFB1BECEC1}" type="presParOf" srcId="{FC3774E2-DC06-441B-9F30-8BB90FFF46E7}" destId="{FABFD5E9-14AC-4A41-85EC-7A3DD76E7E3B}" srcOrd="0" destOrd="0" presId="urn:microsoft.com/office/officeart/2018/2/layout/IconLabelList"/>
    <dgm:cxn modelId="{6B49AA3E-2AE1-40D8-AC0A-EAA46C3ED18C}" type="presParOf" srcId="{FC3774E2-DC06-441B-9F30-8BB90FFF46E7}" destId="{C92B9FC8-73F4-4B9A-B9A7-2A72B4DA3F1C}" srcOrd="1" destOrd="0" presId="urn:microsoft.com/office/officeart/2018/2/layout/IconLabelList"/>
    <dgm:cxn modelId="{15D751E7-AF76-4CAF-B2EC-64DF3B56D848}" type="presParOf" srcId="{FC3774E2-DC06-441B-9F30-8BB90FFF46E7}" destId="{BBA945F8-D9E6-49CC-9887-D5D3B6777C9A}" srcOrd="2" destOrd="0" presId="urn:microsoft.com/office/officeart/2018/2/layout/IconLabelList"/>
    <dgm:cxn modelId="{154D3E06-E70A-474E-BEBF-E0DE3F45AEDD}" type="presParOf" srcId="{C8A1249F-2F06-49DD-B879-82842938F1AF}" destId="{B6F293D9-6170-4B6C-8EED-F19AC5373427}" srcOrd="5" destOrd="0" presId="urn:microsoft.com/office/officeart/2018/2/layout/IconLabelList"/>
    <dgm:cxn modelId="{7D37C013-A9AF-402D-BD68-DD33406BF133}" type="presParOf" srcId="{C8A1249F-2F06-49DD-B879-82842938F1AF}" destId="{B369DDF4-B650-41CE-8EFA-84F0EA196766}" srcOrd="6" destOrd="0" presId="urn:microsoft.com/office/officeart/2018/2/layout/IconLabelList"/>
    <dgm:cxn modelId="{53973EF0-8224-4D22-BCBA-AB2A2CD7854E}" type="presParOf" srcId="{B369DDF4-B650-41CE-8EFA-84F0EA196766}" destId="{6BCDA052-2070-470C-8CA6-979B785EE87C}" srcOrd="0" destOrd="0" presId="urn:microsoft.com/office/officeart/2018/2/layout/IconLabelList"/>
    <dgm:cxn modelId="{3E47BE3B-F68B-41B5-AFED-1C22A9B3E9AB}" type="presParOf" srcId="{B369DDF4-B650-41CE-8EFA-84F0EA196766}" destId="{BA2A37E3-F71F-438C-8813-9AC28BC076D2}" srcOrd="1" destOrd="0" presId="urn:microsoft.com/office/officeart/2018/2/layout/IconLabelList"/>
    <dgm:cxn modelId="{E1EDA1E5-E296-48BD-8A44-9B1BA7E0E375}" type="presParOf" srcId="{B369DDF4-B650-41CE-8EFA-84F0EA196766}" destId="{DDFF9170-2465-47FB-BD15-AAAD5C50F041}" srcOrd="2" destOrd="0" presId="urn:microsoft.com/office/officeart/2018/2/layout/IconLabelList"/>
    <dgm:cxn modelId="{849BBDE5-438E-447B-93DF-D597C5B3119C}" type="presParOf" srcId="{C8A1249F-2F06-49DD-B879-82842938F1AF}" destId="{A5725F41-0A95-4F98-9B9D-8F1688936D3C}" srcOrd="7" destOrd="0" presId="urn:microsoft.com/office/officeart/2018/2/layout/IconLabelList"/>
    <dgm:cxn modelId="{3365ABC3-7AF7-40BE-84E9-C01411BA5066}" type="presParOf" srcId="{C8A1249F-2F06-49DD-B879-82842938F1AF}" destId="{FAD73CBA-33B9-4B81-B4F8-453399908A4F}" srcOrd="8" destOrd="0" presId="urn:microsoft.com/office/officeart/2018/2/layout/IconLabelList"/>
    <dgm:cxn modelId="{BB0E4E92-620F-4D8F-AFAC-0336C2B35DE2}" type="presParOf" srcId="{FAD73CBA-33B9-4B81-B4F8-453399908A4F}" destId="{5C1C0B2F-D72C-49C2-97C9-35A09249C36F}" srcOrd="0" destOrd="0" presId="urn:microsoft.com/office/officeart/2018/2/layout/IconLabelList"/>
    <dgm:cxn modelId="{26A5DB3E-F56E-4BF9-B5AB-8D753794C5B7}" type="presParOf" srcId="{FAD73CBA-33B9-4B81-B4F8-453399908A4F}" destId="{9B1DD508-F02F-4277-9AB1-1F1123D43471}" srcOrd="1" destOrd="0" presId="urn:microsoft.com/office/officeart/2018/2/layout/IconLabelList"/>
    <dgm:cxn modelId="{383316A5-847B-4941-B217-52D7F2FE9EBB}" type="presParOf" srcId="{FAD73CBA-33B9-4B81-B4F8-453399908A4F}" destId="{03D62634-F9E3-48DC-BADD-88AF85900F0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53A6D1-2571-4740-8A7F-1022A9CA6FE8}"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1F0BEF62-2A25-479E-A468-42703D3E2D89}">
      <dgm:prSet/>
      <dgm:spPr/>
      <dgm:t>
        <a:bodyPr/>
        <a:lstStyle/>
        <a:p>
          <a:pPr>
            <a:lnSpc>
              <a:spcPct val="100000"/>
            </a:lnSpc>
          </a:pPr>
          <a:r>
            <a:rPr lang="es-ES" dirty="0"/>
            <a:t>Las series de tiempo son fundamentales para comprender y predecir el comportamiento futuro de un fenómeno.</a:t>
          </a:r>
          <a:endParaRPr lang="en-US" dirty="0"/>
        </a:p>
      </dgm:t>
    </dgm:pt>
    <dgm:pt modelId="{77B6D6D3-8BE6-455C-A9AE-1C8FFDAFBB60}" type="parTrans" cxnId="{E3C6168C-3EE5-4DBB-8330-E7668694CDBB}">
      <dgm:prSet/>
      <dgm:spPr/>
      <dgm:t>
        <a:bodyPr/>
        <a:lstStyle/>
        <a:p>
          <a:endParaRPr lang="en-US"/>
        </a:p>
      </dgm:t>
    </dgm:pt>
    <dgm:pt modelId="{B7E2311A-0DC2-4A47-A82E-5BBA006D8570}" type="sibTrans" cxnId="{E3C6168C-3EE5-4DBB-8330-E7668694CDBB}">
      <dgm:prSet/>
      <dgm:spPr/>
      <dgm:t>
        <a:bodyPr/>
        <a:lstStyle/>
        <a:p>
          <a:endParaRPr lang="en-US"/>
        </a:p>
      </dgm:t>
    </dgm:pt>
    <dgm:pt modelId="{7AAFED96-0386-4920-A942-518D6CEAE887}">
      <dgm:prSet/>
      <dgm:spPr/>
      <dgm:t>
        <a:bodyPr/>
        <a:lstStyle/>
        <a:p>
          <a:pPr>
            <a:lnSpc>
              <a:spcPct val="100000"/>
            </a:lnSpc>
          </a:pPr>
          <a:r>
            <a:rPr lang="es-ES" dirty="0"/>
            <a:t>Se utilizan en pronósticos y planificación en diversos campos, como la economía, la gestión empresarial, la meteorología y la ingeniería.</a:t>
          </a:r>
          <a:endParaRPr lang="en-US" dirty="0"/>
        </a:p>
      </dgm:t>
    </dgm:pt>
    <dgm:pt modelId="{31384EA2-B5BC-41C5-A218-B63EB407E77E}" type="parTrans" cxnId="{47EC498B-935A-4278-826E-33BE366BC518}">
      <dgm:prSet/>
      <dgm:spPr/>
      <dgm:t>
        <a:bodyPr/>
        <a:lstStyle/>
        <a:p>
          <a:endParaRPr lang="en-US"/>
        </a:p>
      </dgm:t>
    </dgm:pt>
    <dgm:pt modelId="{0104E499-184F-48D4-9987-CC0B77BAB93F}" type="sibTrans" cxnId="{47EC498B-935A-4278-826E-33BE366BC518}">
      <dgm:prSet/>
      <dgm:spPr/>
      <dgm:t>
        <a:bodyPr/>
        <a:lstStyle/>
        <a:p>
          <a:endParaRPr lang="en-US"/>
        </a:p>
      </dgm:t>
    </dgm:pt>
    <dgm:pt modelId="{E7CE8021-8F84-4D4E-A73F-B99A6CFB0DA0}">
      <dgm:prSet/>
      <dgm:spPr/>
      <dgm:t>
        <a:bodyPr/>
        <a:lstStyle/>
        <a:p>
          <a:pPr>
            <a:lnSpc>
              <a:spcPct val="100000"/>
            </a:lnSpc>
          </a:pPr>
          <a:r>
            <a:rPr lang="es-ES"/>
            <a:t>Ayudan a identificar patrones, tendencias y cambios en el tiempo, lo que puede ser útil para la toma de decisiones informadas.</a:t>
          </a:r>
          <a:endParaRPr lang="en-US"/>
        </a:p>
      </dgm:t>
    </dgm:pt>
    <dgm:pt modelId="{A0E874C7-1087-419D-B7F2-7253A25AAB79}" type="parTrans" cxnId="{FB350241-D116-4FD9-BEA5-84D50364C559}">
      <dgm:prSet/>
      <dgm:spPr/>
      <dgm:t>
        <a:bodyPr/>
        <a:lstStyle/>
        <a:p>
          <a:endParaRPr lang="en-US"/>
        </a:p>
      </dgm:t>
    </dgm:pt>
    <dgm:pt modelId="{53F03113-3442-4DE2-A921-A2DAC15DA794}" type="sibTrans" cxnId="{FB350241-D116-4FD9-BEA5-84D50364C559}">
      <dgm:prSet/>
      <dgm:spPr/>
      <dgm:t>
        <a:bodyPr/>
        <a:lstStyle/>
        <a:p>
          <a:endParaRPr lang="en-US"/>
        </a:p>
      </dgm:t>
    </dgm:pt>
    <dgm:pt modelId="{8F323B57-52ED-4880-A65B-42F3F2DCA10F}" type="pres">
      <dgm:prSet presAssocID="{D853A6D1-2571-4740-8A7F-1022A9CA6FE8}" presName="root" presStyleCnt="0">
        <dgm:presLayoutVars>
          <dgm:dir/>
          <dgm:resizeHandles val="exact"/>
        </dgm:presLayoutVars>
      </dgm:prSet>
      <dgm:spPr/>
    </dgm:pt>
    <dgm:pt modelId="{73B7622C-79B9-4C81-B162-5BE50F538811}" type="pres">
      <dgm:prSet presAssocID="{1F0BEF62-2A25-479E-A468-42703D3E2D89}" presName="compNode" presStyleCnt="0"/>
      <dgm:spPr/>
    </dgm:pt>
    <dgm:pt modelId="{E1A1277E-ED5C-4332-B70D-D6EC5AA7B189}" type="pres">
      <dgm:prSet presAssocID="{1F0BEF62-2A25-479E-A468-42703D3E2D89}" presName="bgRect" presStyleLbl="bgShp" presStyleIdx="0" presStyleCnt="3"/>
      <dgm:spPr/>
    </dgm:pt>
    <dgm:pt modelId="{58BF057C-7A38-4B49-A0E3-A3AE1176AA85}" type="pres">
      <dgm:prSet presAssocID="{1F0BEF62-2A25-479E-A468-42703D3E2D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359D462-0678-4948-A9FC-443C163DA1A3}" type="pres">
      <dgm:prSet presAssocID="{1F0BEF62-2A25-479E-A468-42703D3E2D89}" presName="spaceRect" presStyleCnt="0"/>
      <dgm:spPr/>
    </dgm:pt>
    <dgm:pt modelId="{74D0CDFD-126F-4EF7-B349-4703CE087D24}" type="pres">
      <dgm:prSet presAssocID="{1F0BEF62-2A25-479E-A468-42703D3E2D89}" presName="parTx" presStyleLbl="revTx" presStyleIdx="0" presStyleCnt="3">
        <dgm:presLayoutVars>
          <dgm:chMax val="0"/>
          <dgm:chPref val="0"/>
        </dgm:presLayoutVars>
      </dgm:prSet>
      <dgm:spPr/>
    </dgm:pt>
    <dgm:pt modelId="{A9068210-66EA-4F5E-A364-CED3A4E1B8B3}" type="pres">
      <dgm:prSet presAssocID="{B7E2311A-0DC2-4A47-A82E-5BBA006D8570}" presName="sibTrans" presStyleCnt="0"/>
      <dgm:spPr/>
    </dgm:pt>
    <dgm:pt modelId="{A7799246-0D69-454B-837A-25BC27954F62}" type="pres">
      <dgm:prSet presAssocID="{7AAFED96-0386-4920-A942-518D6CEAE887}" presName="compNode" presStyleCnt="0"/>
      <dgm:spPr/>
    </dgm:pt>
    <dgm:pt modelId="{56AA7284-C20C-4E8B-96BC-EEAE2172EA3F}" type="pres">
      <dgm:prSet presAssocID="{7AAFED96-0386-4920-A942-518D6CEAE887}" presName="bgRect" presStyleLbl="bgShp" presStyleIdx="1" presStyleCnt="3"/>
      <dgm:spPr/>
    </dgm:pt>
    <dgm:pt modelId="{B3FD5275-C8A1-4B1C-B1D6-10E0A4860F4F}" type="pres">
      <dgm:prSet presAssocID="{7AAFED96-0386-4920-A942-518D6CEAE8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das"/>
        </a:ext>
      </dgm:extLst>
    </dgm:pt>
    <dgm:pt modelId="{7385B733-A4DF-4C6D-8155-585AD377916A}" type="pres">
      <dgm:prSet presAssocID="{7AAFED96-0386-4920-A942-518D6CEAE887}" presName="spaceRect" presStyleCnt="0"/>
      <dgm:spPr/>
    </dgm:pt>
    <dgm:pt modelId="{EE3E68F2-4313-4A3D-A59E-0AAD37D32D2D}" type="pres">
      <dgm:prSet presAssocID="{7AAFED96-0386-4920-A942-518D6CEAE887}" presName="parTx" presStyleLbl="revTx" presStyleIdx="1" presStyleCnt="3">
        <dgm:presLayoutVars>
          <dgm:chMax val="0"/>
          <dgm:chPref val="0"/>
        </dgm:presLayoutVars>
      </dgm:prSet>
      <dgm:spPr/>
    </dgm:pt>
    <dgm:pt modelId="{43329326-1D69-4067-A94B-FC547F0B8927}" type="pres">
      <dgm:prSet presAssocID="{0104E499-184F-48D4-9987-CC0B77BAB93F}" presName="sibTrans" presStyleCnt="0"/>
      <dgm:spPr/>
    </dgm:pt>
    <dgm:pt modelId="{E604CA0A-889C-4546-B6EA-B9059575EC22}" type="pres">
      <dgm:prSet presAssocID="{E7CE8021-8F84-4D4E-A73F-B99A6CFB0DA0}" presName="compNode" presStyleCnt="0"/>
      <dgm:spPr/>
    </dgm:pt>
    <dgm:pt modelId="{51853280-32CA-4F3E-92B2-1B5D8D3F0265}" type="pres">
      <dgm:prSet presAssocID="{E7CE8021-8F84-4D4E-A73F-B99A6CFB0DA0}" presName="bgRect" presStyleLbl="bgShp" presStyleIdx="2" presStyleCnt="3"/>
      <dgm:spPr/>
    </dgm:pt>
    <dgm:pt modelId="{5DEE2EB2-F9FE-4748-9B48-7643508AC76B}" type="pres">
      <dgm:prSet presAssocID="{E7CE8021-8F84-4D4E-A73F-B99A6CFB0D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stadísticas"/>
        </a:ext>
      </dgm:extLst>
    </dgm:pt>
    <dgm:pt modelId="{A508C604-78C4-4651-A3B4-CD15B5BA01F5}" type="pres">
      <dgm:prSet presAssocID="{E7CE8021-8F84-4D4E-A73F-B99A6CFB0DA0}" presName="spaceRect" presStyleCnt="0"/>
      <dgm:spPr/>
    </dgm:pt>
    <dgm:pt modelId="{1E6890AA-3C6D-4378-B73C-97C5BC80ED0B}" type="pres">
      <dgm:prSet presAssocID="{E7CE8021-8F84-4D4E-A73F-B99A6CFB0DA0}" presName="parTx" presStyleLbl="revTx" presStyleIdx="2" presStyleCnt="3">
        <dgm:presLayoutVars>
          <dgm:chMax val="0"/>
          <dgm:chPref val="0"/>
        </dgm:presLayoutVars>
      </dgm:prSet>
      <dgm:spPr/>
    </dgm:pt>
  </dgm:ptLst>
  <dgm:cxnLst>
    <dgm:cxn modelId="{DAC48808-15AA-45E2-8F73-4A6E155C54FC}" type="presOf" srcId="{D853A6D1-2571-4740-8A7F-1022A9CA6FE8}" destId="{8F323B57-52ED-4880-A65B-42F3F2DCA10F}" srcOrd="0" destOrd="0" presId="urn:microsoft.com/office/officeart/2018/2/layout/IconVerticalSolidList"/>
    <dgm:cxn modelId="{FB350241-D116-4FD9-BEA5-84D50364C559}" srcId="{D853A6D1-2571-4740-8A7F-1022A9CA6FE8}" destId="{E7CE8021-8F84-4D4E-A73F-B99A6CFB0DA0}" srcOrd="2" destOrd="0" parTransId="{A0E874C7-1087-419D-B7F2-7253A25AAB79}" sibTransId="{53F03113-3442-4DE2-A921-A2DAC15DA794}"/>
    <dgm:cxn modelId="{47EC498B-935A-4278-826E-33BE366BC518}" srcId="{D853A6D1-2571-4740-8A7F-1022A9CA6FE8}" destId="{7AAFED96-0386-4920-A942-518D6CEAE887}" srcOrd="1" destOrd="0" parTransId="{31384EA2-B5BC-41C5-A218-B63EB407E77E}" sibTransId="{0104E499-184F-48D4-9987-CC0B77BAB93F}"/>
    <dgm:cxn modelId="{03994E8B-B4A5-4FB6-B593-6E23DF7A563A}" type="presOf" srcId="{E7CE8021-8F84-4D4E-A73F-B99A6CFB0DA0}" destId="{1E6890AA-3C6D-4378-B73C-97C5BC80ED0B}" srcOrd="0" destOrd="0" presId="urn:microsoft.com/office/officeart/2018/2/layout/IconVerticalSolidList"/>
    <dgm:cxn modelId="{E3C6168C-3EE5-4DBB-8330-E7668694CDBB}" srcId="{D853A6D1-2571-4740-8A7F-1022A9CA6FE8}" destId="{1F0BEF62-2A25-479E-A468-42703D3E2D89}" srcOrd="0" destOrd="0" parTransId="{77B6D6D3-8BE6-455C-A9AE-1C8FFDAFBB60}" sibTransId="{B7E2311A-0DC2-4A47-A82E-5BBA006D8570}"/>
    <dgm:cxn modelId="{C58366DF-DA00-4F65-B37B-037AD7446487}" type="presOf" srcId="{1F0BEF62-2A25-479E-A468-42703D3E2D89}" destId="{74D0CDFD-126F-4EF7-B349-4703CE087D24}" srcOrd="0" destOrd="0" presId="urn:microsoft.com/office/officeart/2018/2/layout/IconVerticalSolidList"/>
    <dgm:cxn modelId="{97C7B3EA-3D2A-46EA-BCCA-5E5076D1AC74}" type="presOf" srcId="{7AAFED96-0386-4920-A942-518D6CEAE887}" destId="{EE3E68F2-4313-4A3D-A59E-0AAD37D32D2D}" srcOrd="0" destOrd="0" presId="urn:microsoft.com/office/officeart/2018/2/layout/IconVerticalSolidList"/>
    <dgm:cxn modelId="{590FDDCC-DF4C-4891-9996-106C3630F148}" type="presParOf" srcId="{8F323B57-52ED-4880-A65B-42F3F2DCA10F}" destId="{73B7622C-79B9-4C81-B162-5BE50F538811}" srcOrd="0" destOrd="0" presId="urn:microsoft.com/office/officeart/2018/2/layout/IconVerticalSolidList"/>
    <dgm:cxn modelId="{E0E4C2D9-B326-4822-A4CC-45D8089321E5}" type="presParOf" srcId="{73B7622C-79B9-4C81-B162-5BE50F538811}" destId="{E1A1277E-ED5C-4332-B70D-D6EC5AA7B189}" srcOrd="0" destOrd="0" presId="urn:microsoft.com/office/officeart/2018/2/layout/IconVerticalSolidList"/>
    <dgm:cxn modelId="{0CCFB24A-6B48-4B6C-89BB-9692347FC02A}" type="presParOf" srcId="{73B7622C-79B9-4C81-B162-5BE50F538811}" destId="{58BF057C-7A38-4B49-A0E3-A3AE1176AA85}" srcOrd="1" destOrd="0" presId="urn:microsoft.com/office/officeart/2018/2/layout/IconVerticalSolidList"/>
    <dgm:cxn modelId="{57833F26-1C3A-42B3-8776-171801EF67AB}" type="presParOf" srcId="{73B7622C-79B9-4C81-B162-5BE50F538811}" destId="{7359D462-0678-4948-A9FC-443C163DA1A3}" srcOrd="2" destOrd="0" presId="urn:microsoft.com/office/officeart/2018/2/layout/IconVerticalSolidList"/>
    <dgm:cxn modelId="{D28BB270-69AD-4720-98EB-A8D17F0F60D9}" type="presParOf" srcId="{73B7622C-79B9-4C81-B162-5BE50F538811}" destId="{74D0CDFD-126F-4EF7-B349-4703CE087D24}" srcOrd="3" destOrd="0" presId="urn:microsoft.com/office/officeart/2018/2/layout/IconVerticalSolidList"/>
    <dgm:cxn modelId="{77C1BC1D-3BD2-4100-9D70-28354F890ABA}" type="presParOf" srcId="{8F323B57-52ED-4880-A65B-42F3F2DCA10F}" destId="{A9068210-66EA-4F5E-A364-CED3A4E1B8B3}" srcOrd="1" destOrd="0" presId="urn:microsoft.com/office/officeart/2018/2/layout/IconVerticalSolidList"/>
    <dgm:cxn modelId="{585A369D-735A-4B88-A547-A23B0F439F10}" type="presParOf" srcId="{8F323B57-52ED-4880-A65B-42F3F2DCA10F}" destId="{A7799246-0D69-454B-837A-25BC27954F62}" srcOrd="2" destOrd="0" presId="urn:microsoft.com/office/officeart/2018/2/layout/IconVerticalSolidList"/>
    <dgm:cxn modelId="{0BB772F1-3EA9-495B-B43B-3910A30E4632}" type="presParOf" srcId="{A7799246-0D69-454B-837A-25BC27954F62}" destId="{56AA7284-C20C-4E8B-96BC-EEAE2172EA3F}" srcOrd="0" destOrd="0" presId="urn:microsoft.com/office/officeart/2018/2/layout/IconVerticalSolidList"/>
    <dgm:cxn modelId="{33097874-C8A2-449D-9164-4F63994E995B}" type="presParOf" srcId="{A7799246-0D69-454B-837A-25BC27954F62}" destId="{B3FD5275-C8A1-4B1C-B1D6-10E0A4860F4F}" srcOrd="1" destOrd="0" presId="urn:microsoft.com/office/officeart/2018/2/layout/IconVerticalSolidList"/>
    <dgm:cxn modelId="{159240C4-4AA6-4C3C-BED5-F9A03BE97385}" type="presParOf" srcId="{A7799246-0D69-454B-837A-25BC27954F62}" destId="{7385B733-A4DF-4C6D-8155-585AD377916A}" srcOrd="2" destOrd="0" presId="urn:microsoft.com/office/officeart/2018/2/layout/IconVerticalSolidList"/>
    <dgm:cxn modelId="{33DD8D39-EE66-473C-9867-D9C4C97A8CA0}" type="presParOf" srcId="{A7799246-0D69-454B-837A-25BC27954F62}" destId="{EE3E68F2-4313-4A3D-A59E-0AAD37D32D2D}" srcOrd="3" destOrd="0" presId="urn:microsoft.com/office/officeart/2018/2/layout/IconVerticalSolidList"/>
    <dgm:cxn modelId="{8E7AEBBA-CCE7-4835-9EC5-231B96E98AA3}" type="presParOf" srcId="{8F323B57-52ED-4880-A65B-42F3F2DCA10F}" destId="{43329326-1D69-4067-A94B-FC547F0B8927}" srcOrd="3" destOrd="0" presId="urn:microsoft.com/office/officeart/2018/2/layout/IconVerticalSolidList"/>
    <dgm:cxn modelId="{2E990C08-C462-4877-A30E-DA24C65AF415}" type="presParOf" srcId="{8F323B57-52ED-4880-A65B-42F3F2DCA10F}" destId="{E604CA0A-889C-4546-B6EA-B9059575EC22}" srcOrd="4" destOrd="0" presId="urn:microsoft.com/office/officeart/2018/2/layout/IconVerticalSolidList"/>
    <dgm:cxn modelId="{3C35AA30-4EA7-4475-860C-7C14C573F1BF}" type="presParOf" srcId="{E604CA0A-889C-4546-B6EA-B9059575EC22}" destId="{51853280-32CA-4F3E-92B2-1B5D8D3F0265}" srcOrd="0" destOrd="0" presId="urn:microsoft.com/office/officeart/2018/2/layout/IconVerticalSolidList"/>
    <dgm:cxn modelId="{4A331ABE-2670-4BC5-AF93-C3D93E80BE3E}" type="presParOf" srcId="{E604CA0A-889C-4546-B6EA-B9059575EC22}" destId="{5DEE2EB2-F9FE-4748-9B48-7643508AC76B}" srcOrd="1" destOrd="0" presId="urn:microsoft.com/office/officeart/2018/2/layout/IconVerticalSolidList"/>
    <dgm:cxn modelId="{9A1885D0-94AD-458C-B0F6-674A38F8CE28}" type="presParOf" srcId="{E604CA0A-889C-4546-B6EA-B9059575EC22}" destId="{A508C604-78C4-4651-A3B4-CD15B5BA01F5}" srcOrd="2" destOrd="0" presId="urn:microsoft.com/office/officeart/2018/2/layout/IconVerticalSolidList"/>
    <dgm:cxn modelId="{80A5C1EF-CDDC-43B0-AA37-39A28B19352B}" type="presParOf" srcId="{E604CA0A-889C-4546-B6EA-B9059575EC22}" destId="{1E6890AA-3C6D-4378-B73C-97C5BC80ED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D9336F-6BE3-421B-9148-E68584726872}" type="doc">
      <dgm:prSet loTypeId="urn:microsoft.com/office/officeart/2005/8/layout/hierarchy1" loCatId="hierarchy" qsTypeId="urn:microsoft.com/office/officeart/2005/8/quickstyle/simple2" qsCatId="simple" csTypeId="urn:microsoft.com/office/officeart/2005/8/colors/colorful4" csCatId="colorful"/>
      <dgm:spPr/>
      <dgm:t>
        <a:bodyPr/>
        <a:lstStyle/>
        <a:p>
          <a:endParaRPr lang="en-US"/>
        </a:p>
      </dgm:t>
    </dgm:pt>
    <dgm:pt modelId="{4D367194-7432-471C-AD05-AAA9DC7BCB35}">
      <dgm:prSet/>
      <dgm:spPr/>
      <dgm:t>
        <a:bodyPr/>
        <a:lstStyle/>
        <a:p>
          <a:r>
            <a:rPr lang="es-ES" dirty="0"/>
            <a:t>Para los datos transversales las observaciones se recopilan en un solo punto en el tiempo para múltiples entidades, en cambio, las series de tiempo involucran observaciones secuenciales a lo largo del tiempo para una sola entidad.</a:t>
          </a:r>
          <a:endParaRPr lang="en-US" dirty="0"/>
        </a:p>
      </dgm:t>
    </dgm:pt>
    <dgm:pt modelId="{8A0CDDE2-1622-4CBF-85B9-0FB7583D1F29}" type="parTrans" cxnId="{CAB28B35-6CAE-4A6C-8FE6-822872D42473}">
      <dgm:prSet/>
      <dgm:spPr/>
      <dgm:t>
        <a:bodyPr/>
        <a:lstStyle/>
        <a:p>
          <a:endParaRPr lang="en-US"/>
        </a:p>
      </dgm:t>
    </dgm:pt>
    <dgm:pt modelId="{787C3FF7-2E28-4E76-B3C8-A57C5F62079E}" type="sibTrans" cxnId="{CAB28B35-6CAE-4A6C-8FE6-822872D42473}">
      <dgm:prSet/>
      <dgm:spPr/>
      <dgm:t>
        <a:bodyPr/>
        <a:lstStyle/>
        <a:p>
          <a:endParaRPr lang="en-US"/>
        </a:p>
      </dgm:t>
    </dgm:pt>
    <dgm:pt modelId="{F00A598F-9ED5-4DCE-9E06-AD29FFD7DC17}">
      <dgm:prSet/>
      <dgm:spPr/>
      <dgm:t>
        <a:bodyPr/>
        <a:lstStyle/>
        <a:p>
          <a:r>
            <a:rPr lang="es-ES"/>
            <a:t>Mientras que los datos de sección cruzada pueden analizarse mediante técnicas como la regresión lineal, las series de tiempo requieren métodos específicos para modelar la dependencia temporal y las estructuras de autocorrelación.</a:t>
          </a:r>
          <a:endParaRPr lang="en-US"/>
        </a:p>
      </dgm:t>
    </dgm:pt>
    <dgm:pt modelId="{29C5368C-8DB7-4174-AFB8-E4EE043CB256}" type="parTrans" cxnId="{E503F82A-B488-4C63-9F0A-1959C95EB1C5}">
      <dgm:prSet/>
      <dgm:spPr/>
      <dgm:t>
        <a:bodyPr/>
        <a:lstStyle/>
        <a:p>
          <a:endParaRPr lang="en-US"/>
        </a:p>
      </dgm:t>
    </dgm:pt>
    <dgm:pt modelId="{1D3600C0-D532-47A4-B1CA-6D82B5111C26}" type="sibTrans" cxnId="{E503F82A-B488-4C63-9F0A-1959C95EB1C5}">
      <dgm:prSet/>
      <dgm:spPr/>
      <dgm:t>
        <a:bodyPr/>
        <a:lstStyle/>
        <a:p>
          <a:endParaRPr lang="en-US"/>
        </a:p>
      </dgm:t>
    </dgm:pt>
    <dgm:pt modelId="{DA1AEA46-A57B-42B2-AD53-94E2122D9CEB}" type="pres">
      <dgm:prSet presAssocID="{6DD9336F-6BE3-421B-9148-E68584726872}" presName="hierChild1" presStyleCnt="0">
        <dgm:presLayoutVars>
          <dgm:chPref val="1"/>
          <dgm:dir/>
          <dgm:animOne val="branch"/>
          <dgm:animLvl val="lvl"/>
          <dgm:resizeHandles/>
        </dgm:presLayoutVars>
      </dgm:prSet>
      <dgm:spPr/>
    </dgm:pt>
    <dgm:pt modelId="{4DF43DEE-BCFC-4E56-B041-1ABD03639424}" type="pres">
      <dgm:prSet presAssocID="{4D367194-7432-471C-AD05-AAA9DC7BCB35}" presName="hierRoot1" presStyleCnt="0"/>
      <dgm:spPr/>
    </dgm:pt>
    <dgm:pt modelId="{18517022-9BF7-4BCF-8988-39B0DE578B27}" type="pres">
      <dgm:prSet presAssocID="{4D367194-7432-471C-AD05-AAA9DC7BCB35}" presName="composite" presStyleCnt="0"/>
      <dgm:spPr/>
    </dgm:pt>
    <dgm:pt modelId="{51432708-DAD5-49A1-B810-6471B1DC952E}" type="pres">
      <dgm:prSet presAssocID="{4D367194-7432-471C-AD05-AAA9DC7BCB35}" presName="background" presStyleLbl="node0" presStyleIdx="0" presStyleCnt="2"/>
      <dgm:spPr/>
    </dgm:pt>
    <dgm:pt modelId="{7F0CFD03-ED87-4E8F-BE11-73C4882595B2}" type="pres">
      <dgm:prSet presAssocID="{4D367194-7432-471C-AD05-AAA9DC7BCB35}" presName="text" presStyleLbl="fgAcc0" presStyleIdx="0" presStyleCnt="2">
        <dgm:presLayoutVars>
          <dgm:chPref val="3"/>
        </dgm:presLayoutVars>
      </dgm:prSet>
      <dgm:spPr/>
    </dgm:pt>
    <dgm:pt modelId="{886AC208-CD86-4255-A994-1BEB7B61139D}" type="pres">
      <dgm:prSet presAssocID="{4D367194-7432-471C-AD05-AAA9DC7BCB35}" presName="hierChild2" presStyleCnt="0"/>
      <dgm:spPr/>
    </dgm:pt>
    <dgm:pt modelId="{B6251FD3-003F-4A46-B678-9F19DE4335EA}" type="pres">
      <dgm:prSet presAssocID="{F00A598F-9ED5-4DCE-9E06-AD29FFD7DC17}" presName="hierRoot1" presStyleCnt="0"/>
      <dgm:spPr/>
    </dgm:pt>
    <dgm:pt modelId="{131B2293-65B3-40ED-B1A6-CD4EF15BBE3F}" type="pres">
      <dgm:prSet presAssocID="{F00A598F-9ED5-4DCE-9E06-AD29FFD7DC17}" presName="composite" presStyleCnt="0"/>
      <dgm:spPr/>
    </dgm:pt>
    <dgm:pt modelId="{77D3D6E9-EA04-48C1-BEA1-A78733C4C4A7}" type="pres">
      <dgm:prSet presAssocID="{F00A598F-9ED5-4DCE-9E06-AD29FFD7DC17}" presName="background" presStyleLbl="node0" presStyleIdx="1" presStyleCnt="2"/>
      <dgm:spPr/>
    </dgm:pt>
    <dgm:pt modelId="{D8F97699-C42F-4CE4-9A93-CDF9CF225CE4}" type="pres">
      <dgm:prSet presAssocID="{F00A598F-9ED5-4DCE-9E06-AD29FFD7DC17}" presName="text" presStyleLbl="fgAcc0" presStyleIdx="1" presStyleCnt="2">
        <dgm:presLayoutVars>
          <dgm:chPref val="3"/>
        </dgm:presLayoutVars>
      </dgm:prSet>
      <dgm:spPr/>
    </dgm:pt>
    <dgm:pt modelId="{6C53EE50-3D46-4130-9ECF-2C9A23BE2540}" type="pres">
      <dgm:prSet presAssocID="{F00A598F-9ED5-4DCE-9E06-AD29FFD7DC17}" presName="hierChild2" presStyleCnt="0"/>
      <dgm:spPr/>
    </dgm:pt>
  </dgm:ptLst>
  <dgm:cxnLst>
    <dgm:cxn modelId="{DF6E4217-0E28-4F1C-9420-A7D4A8C2600D}" type="presOf" srcId="{F00A598F-9ED5-4DCE-9E06-AD29FFD7DC17}" destId="{D8F97699-C42F-4CE4-9A93-CDF9CF225CE4}" srcOrd="0" destOrd="0" presId="urn:microsoft.com/office/officeart/2005/8/layout/hierarchy1"/>
    <dgm:cxn modelId="{E503F82A-B488-4C63-9F0A-1959C95EB1C5}" srcId="{6DD9336F-6BE3-421B-9148-E68584726872}" destId="{F00A598F-9ED5-4DCE-9E06-AD29FFD7DC17}" srcOrd="1" destOrd="0" parTransId="{29C5368C-8DB7-4174-AFB8-E4EE043CB256}" sibTransId="{1D3600C0-D532-47A4-B1CA-6D82B5111C26}"/>
    <dgm:cxn modelId="{CAB28B35-6CAE-4A6C-8FE6-822872D42473}" srcId="{6DD9336F-6BE3-421B-9148-E68584726872}" destId="{4D367194-7432-471C-AD05-AAA9DC7BCB35}" srcOrd="0" destOrd="0" parTransId="{8A0CDDE2-1622-4CBF-85B9-0FB7583D1F29}" sibTransId="{787C3FF7-2E28-4E76-B3C8-A57C5F62079E}"/>
    <dgm:cxn modelId="{3BD1F89B-C11D-4F9A-A76F-AB66215951F9}" type="presOf" srcId="{6DD9336F-6BE3-421B-9148-E68584726872}" destId="{DA1AEA46-A57B-42B2-AD53-94E2122D9CEB}" srcOrd="0" destOrd="0" presId="urn:microsoft.com/office/officeart/2005/8/layout/hierarchy1"/>
    <dgm:cxn modelId="{E89656A5-08C0-4C7B-80C3-1B04D62974C2}" type="presOf" srcId="{4D367194-7432-471C-AD05-AAA9DC7BCB35}" destId="{7F0CFD03-ED87-4E8F-BE11-73C4882595B2}" srcOrd="0" destOrd="0" presId="urn:microsoft.com/office/officeart/2005/8/layout/hierarchy1"/>
    <dgm:cxn modelId="{95ECE336-64D5-4272-BF07-6AD646F23AC3}" type="presParOf" srcId="{DA1AEA46-A57B-42B2-AD53-94E2122D9CEB}" destId="{4DF43DEE-BCFC-4E56-B041-1ABD03639424}" srcOrd="0" destOrd="0" presId="urn:microsoft.com/office/officeart/2005/8/layout/hierarchy1"/>
    <dgm:cxn modelId="{BD5B4714-8302-486F-9B59-68039616DD88}" type="presParOf" srcId="{4DF43DEE-BCFC-4E56-B041-1ABD03639424}" destId="{18517022-9BF7-4BCF-8988-39B0DE578B27}" srcOrd="0" destOrd="0" presId="urn:microsoft.com/office/officeart/2005/8/layout/hierarchy1"/>
    <dgm:cxn modelId="{F5FA05DD-01E0-49D6-A2E6-162231C393DE}" type="presParOf" srcId="{18517022-9BF7-4BCF-8988-39B0DE578B27}" destId="{51432708-DAD5-49A1-B810-6471B1DC952E}" srcOrd="0" destOrd="0" presId="urn:microsoft.com/office/officeart/2005/8/layout/hierarchy1"/>
    <dgm:cxn modelId="{3D5ABBF6-A30E-472D-9A96-FC95CD10470F}" type="presParOf" srcId="{18517022-9BF7-4BCF-8988-39B0DE578B27}" destId="{7F0CFD03-ED87-4E8F-BE11-73C4882595B2}" srcOrd="1" destOrd="0" presId="urn:microsoft.com/office/officeart/2005/8/layout/hierarchy1"/>
    <dgm:cxn modelId="{4393941C-7C6A-41EC-93F1-3DFA54C616F3}" type="presParOf" srcId="{4DF43DEE-BCFC-4E56-B041-1ABD03639424}" destId="{886AC208-CD86-4255-A994-1BEB7B61139D}" srcOrd="1" destOrd="0" presId="urn:microsoft.com/office/officeart/2005/8/layout/hierarchy1"/>
    <dgm:cxn modelId="{1ABB9515-9123-4E6F-9C56-7CC61FA952DB}" type="presParOf" srcId="{DA1AEA46-A57B-42B2-AD53-94E2122D9CEB}" destId="{B6251FD3-003F-4A46-B678-9F19DE4335EA}" srcOrd="1" destOrd="0" presId="urn:microsoft.com/office/officeart/2005/8/layout/hierarchy1"/>
    <dgm:cxn modelId="{417289BC-6F87-475E-A65D-1B579E3CBEAC}" type="presParOf" srcId="{B6251FD3-003F-4A46-B678-9F19DE4335EA}" destId="{131B2293-65B3-40ED-B1A6-CD4EF15BBE3F}" srcOrd="0" destOrd="0" presId="urn:microsoft.com/office/officeart/2005/8/layout/hierarchy1"/>
    <dgm:cxn modelId="{F943A5B4-3A00-483B-B153-6A481CBB034C}" type="presParOf" srcId="{131B2293-65B3-40ED-B1A6-CD4EF15BBE3F}" destId="{77D3D6E9-EA04-48C1-BEA1-A78733C4C4A7}" srcOrd="0" destOrd="0" presId="urn:microsoft.com/office/officeart/2005/8/layout/hierarchy1"/>
    <dgm:cxn modelId="{45B8F582-D611-4E38-8BF6-E108D6015190}" type="presParOf" srcId="{131B2293-65B3-40ED-B1A6-CD4EF15BBE3F}" destId="{D8F97699-C42F-4CE4-9A93-CDF9CF225CE4}" srcOrd="1" destOrd="0" presId="urn:microsoft.com/office/officeart/2005/8/layout/hierarchy1"/>
    <dgm:cxn modelId="{1C6F41B3-AE5B-4789-8569-9F9D41F62DE8}" type="presParOf" srcId="{B6251FD3-003F-4A46-B678-9F19DE4335EA}" destId="{6C53EE50-3D46-4130-9ECF-2C9A23BE254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01CBC7-2005-4D1A-AF91-79252F1DEAA0}"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8B3FCCFE-DAD6-464D-B03E-23D81DBF7CD6}">
      <dgm:prSet custT="1"/>
      <dgm:spPr/>
      <dgm:t>
        <a:bodyPr/>
        <a:lstStyle/>
        <a:p>
          <a:pPr>
            <a:lnSpc>
              <a:spcPct val="100000"/>
            </a:lnSpc>
          </a:pPr>
          <a:r>
            <a:rPr lang="es-ES" sz="1400" dirty="0"/>
            <a:t>Un modelo estocástico escribe matemáticamente la evolución de un sistema a lo largo del tiempo, la cual está sujeta a la influencia de variables aleatorias. </a:t>
          </a:r>
          <a:endParaRPr lang="en-US" sz="1400" dirty="0"/>
        </a:p>
      </dgm:t>
    </dgm:pt>
    <dgm:pt modelId="{8D3D0C17-D03C-4BB0-B908-46C3E8A69D4E}" type="parTrans" cxnId="{912DA562-EF61-4304-AA01-BAE6D8C87888}">
      <dgm:prSet/>
      <dgm:spPr/>
      <dgm:t>
        <a:bodyPr/>
        <a:lstStyle/>
        <a:p>
          <a:endParaRPr lang="en-US" sz="2000"/>
        </a:p>
      </dgm:t>
    </dgm:pt>
    <dgm:pt modelId="{3103D480-F530-4D22-904C-BDD5E3DCDB94}" type="sibTrans" cxnId="{912DA562-EF61-4304-AA01-BAE6D8C87888}">
      <dgm:prSet/>
      <dgm:spPr/>
      <dgm:t>
        <a:bodyPr/>
        <a:lstStyle/>
        <a:p>
          <a:endParaRPr lang="en-US" sz="2000"/>
        </a:p>
      </dgm:t>
    </dgm:pt>
    <dgm:pt modelId="{81E2CD19-EFB8-4801-A04E-C45AEB79476C}">
      <dgm:prSet custT="1"/>
      <dgm:spPr/>
      <dgm:t>
        <a:bodyPr/>
        <a:lstStyle/>
        <a:p>
          <a:pPr>
            <a:lnSpc>
              <a:spcPct val="100000"/>
            </a:lnSpc>
          </a:pPr>
          <a:r>
            <a:rPr lang="es-ES" sz="1400" dirty="0"/>
            <a:t>Un modelo estocástico es captura la aleatoriedad o la variabilidad (incertidumbre) inherente en los datos que está tratando de describir o predecir. </a:t>
          </a:r>
          <a:endParaRPr lang="en-US" sz="1400" dirty="0"/>
        </a:p>
      </dgm:t>
    </dgm:pt>
    <dgm:pt modelId="{08117298-743B-4C28-938A-CB1ADAA157CC}" type="parTrans" cxnId="{94D9ABEF-3DF1-4C86-8586-0145F120B051}">
      <dgm:prSet/>
      <dgm:spPr/>
      <dgm:t>
        <a:bodyPr/>
        <a:lstStyle/>
        <a:p>
          <a:endParaRPr lang="en-US" sz="2000"/>
        </a:p>
      </dgm:t>
    </dgm:pt>
    <dgm:pt modelId="{08B6F714-DA36-4F49-82C5-EC26A7D81663}" type="sibTrans" cxnId="{94D9ABEF-3DF1-4C86-8586-0145F120B051}">
      <dgm:prSet/>
      <dgm:spPr/>
      <dgm:t>
        <a:bodyPr/>
        <a:lstStyle/>
        <a:p>
          <a:endParaRPr lang="en-US" sz="2000"/>
        </a:p>
      </dgm:t>
    </dgm:pt>
    <dgm:pt modelId="{C0987B0B-B20B-40A9-BF00-724CEA63ABF8}">
      <dgm:prSet custT="1"/>
      <dgm:spPr/>
      <dgm:t>
        <a:bodyPr/>
        <a:lstStyle/>
        <a:p>
          <a:pPr>
            <a:lnSpc>
              <a:spcPct val="100000"/>
            </a:lnSpc>
          </a:pPr>
          <a:r>
            <a:rPr lang="es-ES" sz="1400" dirty="0"/>
            <a:t>En contraste con los modelos determinísticos, que predicen resultados exactos basados en condiciones iniciales específicas, los modelos estocásticos proporcionan resultados probables o distribuciones de probabilidades de posibles resultados.</a:t>
          </a:r>
          <a:endParaRPr lang="en-US" sz="1400" dirty="0"/>
        </a:p>
      </dgm:t>
    </dgm:pt>
    <dgm:pt modelId="{BEBAF131-D4F8-4565-8108-C6DE165AD461}" type="parTrans" cxnId="{9381C805-DD0C-41D7-BA55-8654BF7658A0}">
      <dgm:prSet/>
      <dgm:spPr/>
      <dgm:t>
        <a:bodyPr/>
        <a:lstStyle/>
        <a:p>
          <a:endParaRPr lang="en-US" sz="2000"/>
        </a:p>
      </dgm:t>
    </dgm:pt>
    <dgm:pt modelId="{260FAB9E-D327-4EF5-A343-E5C59C7996A8}" type="sibTrans" cxnId="{9381C805-DD0C-41D7-BA55-8654BF7658A0}">
      <dgm:prSet/>
      <dgm:spPr/>
      <dgm:t>
        <a:bodyPr/>
        <a:lstStyle/>
        <a:p>
          <a:endParaRPr lang="en-US" sz="2000"/>
        </a:p>
      </dgm:t>
    </dgm:pt>
    <dgm:pt modelId="{8EDCB4D7-10CA-4A41-B2FB-1B09D223D342}">
      <dgm:prSet custT="1"/>
      <dgm:spPr/>
      <dgm:t>
        <a:bodyPr/>
        <a:lstStyle/>
        <a:p>
          <a:pPr>
            <a:lnSpc>
              <a:spcPct val="100000"/>
            </a:lnSpc>
          </a:pPr>
          <a:r>
            <a:rPr lang="es-ES" sz="1400" dirty="0"/>
            <a:t>Los modelos estocásticos son ampliamente utilizados en diversas disciplinas, como la estadística, la economía, la ingeniería, las finanzas y la física, entre otras, para modelar y comprender fenómenos que están sujetos a la incertidumbre y la variabilidad </a:t>
          </a:r>
          <a:endParaRPr lang="en-US" sz="1400" dirty="0"/>
        </a:p>
      </dgm:t>
    </dgm:pt>
    <dgm:pt modelId="{E151FA60-D17F-444D-AADC-E4945F9DFA4D}" type="parTrans" cxnId="{0BB3F709-3056-4E19-A967-AFC976396A99}">
      <dgm:prSet/>
      <dgm:spPr/>
      <dgm:t>
        <a:bodyPr/>
        <a:lstStyle/>
        <a:p>
          <a:endParaRPr lang="en-US" sz="2000"/>
        </a:p>
      </dgm:t>
    </dgm:pt>
    <dgm:pt modelId="{CA9F4833-6AF6-415B-9825-8524A94154B5}" type="sibTrans" cxnId="{0BB3F709-3056-4E19-A967-AFC976396A99}">
      <dgm:prSet/>
      <dgm:spPr/>
      <dgm:t>
        <a:bodyPr/>
        <a:lstStyle/>
        <a:p>
          <a:endParaRPr lang="en-US" sz="2000"/>
        </a:p>
      </dgm:t>
    </dgm:pt>
    <dgm:pt modelId="{5CC28514-3473-4C77-837A-1375BF388F5A}" type="pres">
      <dgm:prSet presAssocID="{D201CBC7-2005-4D1A-AF91-79252F1DEAA0}" presName="root" presStyleCnt="0">
        <dgm:presLayoutVars>
          <dgm:dir/>
          <dgm:resizeHandles val="exact"/>
        </dgm:presLayoutVars>
      </dgm:prSet>
      <dgm:spPr/>
    </dgm:pt>
    <dgm:pt modelId="{537A6CB3-E5B3-4417-9A40-0D1E0564021F}" type="pres">
      <dgm:prSet presAssocID="{8B3FCCFE-DAD6-464D-B03E-23D81DBF7CD6}" presName="compNode" presStyleCnt="0"/>
      <dgm:spPr/>
    </dgm:pt>
    <dgm:pt modelId="{C5A7833B-8129-4929-AF68-4AE4B4F1B0E1}" type="pres">
      <dgm:prSet presAssocID="{8B3FCCFE-DAD6-464D-B03E-23D81DBF7CD6}" presName="bgRect" presStyleLbl="bgShp" presStyleIdx="0" presStyleCnt="4"/>
      <dgm:spPr/>
    </dgm:pt>
    <dgm:pt modelId="{6D8ABF70-D30B-4461-A1A1-4EEE4145C932}" type="pres">
      <dgm:prSet presAssocID="{8B3FCCFE-DAD6-464D-B03E-23D81DBF7C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F5709137-5A4F-489A-B809-5291E62A9A56}" type="pres">
      <dgm:prSet presAssocID="{8B3FCCFE-DAD6-464D-B03E-23D81DBF7CD6}" presName="spaceRect" presStyleCnt="0"/>
      <dgm:spPr/>
    </dgm:pt>
    <dgm:pt modelId="{F55E8C4F-FB1A-4508-97D1-458697425F8C}" type="pres">
      <dgm:prSet presAssocID="{8B3FCCFE-DAD6-464D-B03E-23D81DBF7CD6}" presName="parTx" presStyleLbl="revTx" presStyleIdx="0" presStyleCnt="4" custLinFactNeighborY="-3831">
        <dgm:presLayoutVars>
          <dgm:chMax val="0"/>
          <dgm:chPref val="0"/>
        </dgm:presLayoutVars>
      </dgm:prSet>
      <dgm:spPr/>
    </dgm:pt>
    <dgm:pt modelId="{732A2908-6E8F-48F8-9A98-7CA012E92532}" type="pres">
      <dgm:prSet presAssocID="{3103D480-F530-4D22-904C-BDD5E3DCDB94}" presName="sibTrans" presStyleCnt="0"/>
      <dgm:spPr/>
    </dgm:pt>
    <dgm:pt modelId="{CBFEBB96-79A1-42FE-9BCA-2DEA8AE32FF1}" type="pres">
      <dgm:prSet presAssocID="{81E2CD19-EFB8-4801-A04E-C45AEB79476C}" presName="compNode" presStyleCnt="0"/>
      <dgm:spPr/>
    </dgm:pt>
    <dgm:pt modelId="{99295DDD-0094-4B10-B69E-5F6CFD6C8C6E}" type="pres">
      <dgm:prSet presAssocID="{81E2CD19-EFB8-4801-A04E-C45AEB79476C}" presName="bgRect" presStyleLbl="bgShp" presStyleIdx="1" presStyleCnt="4"/>
      <dgm:spPr/>
    </dgm:pt>
    <dgm:pt modelId="{D67E80B6-4A76-468B-8127-5C4D5441BFE8}" type="pres">
      <dgm:prSet presAssocID="{81E2CD19-EFB8-4801-A04E-C45AEB7947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144EFD9B-D2B2-452C-B756-90443D49DF9F}" type="pres">
      <dgm:prSet presAssocID="{81E2CD19-EFB8-4801-A04E-C45AEB79476C}" presName="spaceRect" presStyleCnt="0"/>
      <dgm:spPr/>
    </dgm:pt>
    <dgm:pt modelId="{4F135A79-E7D9-4DF3-AA5B-9B9C5F78BE9A}" type="pres">
      <dgm:prSet presAssocID="{81E2CD19-EFB8-4801-A04E-C45AEB79476C}" presName="parTx" presStyleLbl="revTx" presStyleIdx="1" presStyleCnt="4">
        <dgm:presLayoutVars>
          <dgm:chMax val="0"/>
          <dgm:chPref val="0"/>
        </dgm:presLayoutVars>
      </dgm:prSet>
      <dgm:spPr/>
    </dgm:pt>
    <dgm:pt modelId="{740D0D38-CCA7-4F93-9221-E46A90C47645}" type="pres">
      <dgm:prSet presAssocID="{08B6F714-DA36-4F49-82C5-EC26A7D81663}" presName="sibTrans" presStyleCnt="0"/>
      <dgm:spPr/>
    </dgm:pt>
    <dgm:pt modelId="{D6222630-CC8B-4800-9E3F-0F696F972A55}" type="pres">
      <dgm:prSet presAssocID="{C0987B0B-B20B-40A9-BF00-724CEA63ABF8}" presName="compNode" presStyleCnt="0"/>
      <dgm:spPr/>
    </dgm:pt>
    <dgm:pt modelId="{6290A74C-EDB9-48EA-9AAB-7FC9E63CF472}" type="pres">
      <dgm:prSet presAssocID="{C0987B0B-B20B-40A9-BF00-724CEA63ABF8}" presName="bgRect" presStyleLbl="bgShp" presStyleIdx="2" presStyleCnt="4"/>
      <dgm:spPr/>
    </dgm:pt>
    <dgm:pt modelId="{2E21AFA9-9E85-4B78-B17C-21A010E43E50}" type="pres">
      <dgm:prSet presAssocID="{C0987B0B-B20B-40A9-BF00-724CEA63AB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866BC2FF-D6B8-48E0-B59E-5189D55AF9EA}" type="pres">
      <dgm:prSet presAssocID="{C0987B0B-B20B-40A9-BF00-724CEA63ABF8}" presName="spaceRect" presStyleCnt="0"/>
      <dgm:spPr/>
    </dgm:pt>
    <dgm:pt modelId="{7F6C08D4-77CA-442B-812E-CA7CB70691DF}" type="pres">
      <dgm:prSet presAssocID="{C0987B0B-B20B-40A9-BF00-724CEA63ABF8}" presName="parTx" presStyleLbl="revTx" presStyleIdx="2" presStyleCnt="4">
        <dgm:presLayoutVars>
          <dgm:chMax val="0"/>
          <dgm:chPref val="0"/>
        </dgm:presLayoutVars>
      </dgm:prSet>
      <dgm:spPr/>
    </dgm:pt>
    <dgm:pt modelId="{F80D5F3A-0632-4A25-80AA-F7E1B654F8FA}" type="pres">
      <dgm:prSet presAssocID="{260FAB9E-D327-4EF5-A343-E5C59C7996A8}" presName="sibTrans" presStyleCnt="0"/>
      <dgm:spPr/>
    </dgm:pt>
    <dgm:pt modelId="{C98A9A52-16E2-4D44-A0D4-414375564420}" type="pres">
      <dgm:prSet presAssocID="{8EDCB4D7-10CA-4A41-B2FB-1B09D223D342}" presName="compNode" presStyleCnt="0"/>
      <dgm:spPr/>
    </dgm:pt>
    <dgm:pt modelId="{BAC7F1C9-1F7E-4C01-B6F9-214242DB299E}" type="pres">
      <dgm:prSet presAssocID="{8EDCB4D7-10CA-4A41-B2FB-1B09D223D342}" presName="bgRect" presStyleLbl="bgShp" presStyleIdx="3" presStyleCnt="4"/>
      <dgm:spPr/>
    </dgm:pt>
    <dgm:pt modelId="{3A1EAACF-89C7-4DCC-8D34-9E69B7A244BE}" type="pres">
      <dgm:prSet presAssocID="{8EDCB4D7-10CA-4A41-B2FB-1B09D223D3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stadísticas"/>
        </a:ext>
      </dgm:extLst>
    </dgm:pt>
    <dgm:pt modelId="{354AD26A-A7E8-4733-AA53-F1CB2BAC0678}" type="pres">
      <dgm:prSet presAssocID="{8EDCB4D7-10CA-4A41-B2FB-1B09D223D342}" presName="spaceRect" presStyleCnt="0"/>
      <dgm:spPr/>
    </dgm:pt>
    <dgm:pt modelId="{A45FD0CB-2A63-4D6F-AD86-F3263A059014}" type="pres">
      <dgm:prSet presAssocID="{8EDCB4D7-10CA-4A41-B2FB-1B09D223D342}" presName="parTx" presStyleLbl="revTx" presStyleIdx="3" presStyleCnt="4">
        <dgm:presLayoutVars>
          <dgm:chMax val="0"/>
          <dgm:chPref val="0"/>
        </dgm:presLayoutVars>
      </dgm:prSet>
      <dgm:spPr/>
    </dgm:pt>
  </dgm:ptLst>
  <dgm:cxnLst>
    <dgm:cxn modelId="{9381C805-DD0C-41D7-BA55-8654BF7658A0}" srcId="{D201CBC7-2005-4D1A-AF91-79252F1DEAA0}" destId="{C0987B0B-B20B-40A9-BF00-724CEA63ABF8}" srcOrd="2" destOrd="0" parTransId="{BEBAF131-D4F8-4565-8108-C6DE165AD461}" sibTransId="{260FAB9E-D327-4EF5-A343-E5C59C7996A8}"/>
    <dgm:cxn modelId="{0BB3F709-3056-4E19-A967-AFC976396A99}" srcId="{D201CBC7-2005-4D1A-AF91-79252F1DEAA0}" destId="{8EDCB4D7-10CA-4A41-B2FB-1B09D223D342}" srcOrd="3" destOrd="0" parTransId="{E151FA60-D17F-444D-AADC-E4945F9DFA4D}" sibTransId="{CA9F4833-6AF6-415B-9825-8524A94154B5}"/>
    <dgm:cxn modelId="{EA283B19-9537-4227-B9CD-8EB5FF50F22A}" type="presOf" srcId="{81E2CD19-EFB8-4801-A04E-C45AEB79476C}" destId="{4F135A79-E7D9-4DF3-AA5B-9B9C5F78BE9A}" srcOrd="0" destOrd="0" presId="urn:microsoft.com/office/officeart/2018/2/layout/IconVerticalSolidList"/>
    <dgm:cxn modelId="{912DA562-EF61-4304-AA01-BAE6D8C87888}" srcId="{D201CBC7-2005-4D1A-AF91-79252F1DEAA0}" destId="{8B3FCCFE-DAD6-464D-B03E-23D81DBF7CD6}" srcOrd="0" destOrd="0" parTransId="{8D3D0C17-D03C-4BB0-B908-46C3E8A69D4E}" sibTransId="{3103D480-F530-4D22-904C-BDD5E3DCDB94}"/>
    <dgm:cxn modelId="{9EA1B24E-BFF8-427A-8257-92C5BAB2EBF2}" type="presOf" srcId="{8EDCB4D7-10CA-4A41-B2FB-1B09D223D342}" destId="{A45FD0CB-2A63-4D6F-AD86-F3263A059014}" srcOrd="0" destOrd="0" presId="urn:microsoft.com/office/officeart/2018/2/layout/IconVerticalSolidList"/>
    <dgm:cxn modelId="{DFA419C9-6E17-4DD0-9162-EAED99366F96}" type="presOf" srcId="{D201CBC7-2005-4D1A-AF91-79252F1DEAA0}" destId="{5CC28514-3473-4C77-837A-1375BF388F5A}" srcOrd="0" destOrd="0" presId="urn:microsoft.com/office/officeart/2018/2/layout/IconVerticalSolidList"/>
    <dgm:cxn modelId="{D97A17D6-3B62-45FF-8242-4607A06106B1}" type="presOf" srcId="{8B3FCCFE-DAD6-464D-B03E-23D81DBF7CD6}" destId="{F55E8C4F-FB1A-4508-97D1-458697425F8C}" srcOrd="0" destOrd="0" presId="urn:microsoft.com/office/officeart/2018/2/layout/IconVerticalSolidList"/>
    <dgm:cxn modelId="{94D9ABEF-3DF1-4C86-8586-0145F120B051}" srcId="{D201CBC7-2005-4D1A-AF91-79252F1DEAA0}" destId="{81E2CD19-EFB8-4801-A04E-C45AEB79476C}" srcOrd="1" destOrd="0" parTransId="{08117298-743B-4C28-938A-CB1ADAA157CC}" sibTransId="{08B6F714-DA36-4F49-82C5-EC26A7D81663}"/>
    <dgm:cxn modelId="{462A5EF0-11D7-4F1B-BF67-FD91989100CC}" type="presOf" srcId="{C0987B0B-B20B-40A9-BF00-724CEA63ABF8}" destId="{7F6C08D4-77CA-442B-812E-CA7CB70691DF}" srcOrd="0" destOrd="0" presId="urn:microsoft.com/office/officeart/2018/2/layout/IconVerticalSolidList"/>
    <dgm:cxn modelId="{7976F698-88AA-47E3-9BD8-AAC03CF62C0F}" type="presParOf" srcId="{5CC28514-3473-4C77-837A-1375BF388F5A}" destId="{537A6CB3-E5B3-4417-9A40-0D1E0564021F}" srcOrd="0" destOrd="0" presId="urn:microsoft.com/office/officeart/2018/2/layout/IconVerticalSolidList"/>
    <dgm:cxn modelId="{FC7FF3F3-4A78-4C43-9220-37DE8D7E8ACC}" type="presParOf" srcId="{537A6CB3-E5B3-4417-9A40-0D1E0564021F}" destId="{C5A7833B-8129-4929-AF68-4AE4B4F1B0E1}" srcOrd="0" destOrd="0" presId="urn:microsoft.com/office/officeart/2018/2/layout/IconVerticalSolidList"/>
    <dgm:cxn modelId="{F33BD656-6DBB-448B-8503-34B91F05BCF7}" type="presParOf" srcId="{537A6CB3-E5B3-4417-9A40-0D1E0564021F}" destId="{6D8ABF70-D30B-4461-A1A1-4EEE4145C932}" srcOrd="1" destOrd="0" presId="urn:microsoft.com/office/officeart/2018/2/layout/IconVerticalSolidList"/>
    <dgm:cxn modelId="{C7F81128-ADCB-4BE8-AF56-27D604580ECF}" type="presParOf" srcId="{537A6CB3-E5B3-4417-9A40-0D1E0564021F}" destId="{F5709137-5A4F-489A-B809-5291E62A9A56}" srcOrd="2" destOrd="0" presId="urn:microsoft.com/office/officeart/2018/2/layout/IconVerticalSolidList"/>
    <dgm:cxn modelId="{3CE6CA7D-40A3-4349-8B3D-D249000007D1}" type="presParOf" srcId="{537A6CB3-E5B3-4417-9A40-0D1E0564021F}" destId="{F55E8C4F-FB1A-4508-97D1-458697425F8C}" srcOrd="3" destOrd="0" presId="urn:microsoft.com/office/officeart/2018/2/layout/IconVerticalSolidList"/>
    <dgm:cxn modelId="{00F2A268-3231-47DA-AC25-3A1A304E0219}" type="presParOf" srcId="{5CC28514-3473-4C77-837A-1375BF388F5A}" destId="{732A2908-6E8F-48F8-9A98-7CA012E92532}" srcOrd="1" destOrd="0" presId="urn:microsoft.com/office/officeart/2018/2/layout/IconVerticalSolidList"/>
    <dgm:cxn modelId="{90BAAD8C-5CDB-4BD2-B676-8916413A4FDD}" type="presParOf" srcId="{5CC28514-3473-4C77-837A-1375BF388F5A}" destId="{CBFEBB96-79A1-42FE-9BCA-2DEA8AE32FF1}" srcOrd="2" destOrd="0" presId="urn:microsoft.com/office/officeart/2018/2/layout/IconVerticalSolidList"/>
    <dgm:cxn modelId="{A2658F22-D03A-4C12-84BD-BB0FBA689F99}" type="presParOf" srcId="{CBFEBB96-79A1-42FE-9BCA-2DEA8AE32FF1}" destId="{99295DDD-0094-4B10-B69E-5F6CFD6C8C6E}" srcOrd="0" destOrd="0" presId="urn:microsoft.com/office/officeart/2018/2/layout/IconVerticalSolidList"/>
    <dgm:cxn modelId="{87B5096C-6828-4795-B03E-D7F475F7058B}" type="presParOf" srcId="{CBFEBB96-79A1-42FE-9BCA-2DEA8AE32FF1}" destId="{D67E80B6-4A76-468B-8127-5C4D5441BFE8}" srcOrd="1" destOrd="0" presId="urn:microsoft.com/office/officeart/2018/2/layout/IconVerticalSolidList"/>
    <dgm:cxn modelId="{A455A0A6-017D-43F2-A194-9F5AE1A1B7F4}" type="presParOf" srcId="{CBFEBB96-79A1-42FE-9BCA-2DEA8AE32FF1}" destId="{144EFD9B-D2B2-452C-B756-90443D49DF9F}" srcOrd="2" destOrd="0" presId="urn:microsoft.com/office/officeart/2018/2/layout/IconVerticalSolidList"/>
    <dgm:cxn modelId="{09BDC78E-BEAA-4D02-B03C-7722ACC59496}" type="presParOf" srcId="{CBFEBB96-79A1-42FE-9BCA-2DEA8AE32FF1}" destId="{4F135A79-E7D9-4DF3-AA5B-9B9C5F78BE9A}" srcOrd="3" destOrd="0" presId="urn:microsoft.com/office/officeart/2018/2/layout/IconVerticalSolidList"/>
    <dgm:cxn modelId="{B6133EF8-9C59-4C2C-A6E2-CEF7E098401E}" type="presParOf" srcId="{5CC28514-3473-4C77-837A-1375BF388F5A}" destId="{740D0D38-CCA7-4F93-9221-E46A90C47645}" srcOrd="3" destOrd="0" presId="urn:microsoft.com/office/officeart/2018/2/layout/IconVerticalSolidList"/>
    <dgm:cxn modelId="{285AD769-5B69-4917-A2BF-2A4746547E5E}" type="presParOf" srcId="{5CC28514-3473-4C77-837A-1375BF388F5A}" destId="{D6222630-CC8B-4800-9E3F-0F696F972A55}" srcOrd="4" destOrd="0" presId="urn:microsoft.com/office/officeart/2018/2/layout/IconVerticalSolidList"/>
    <dgm:cxn modelId="{72BFE0D9-C451-44BA-82A8-BF1E0990E32D}" type="presParOf" srcId="{D6222630-CC8B-4800-9E3F-0F696F972A55}" destId="{6290A74C-EDB9-48EA-9AAB-7FC9E63CF472}" srcOrd="0" destOrd="0" presId="urn:microsoft.com/office/officeart/2018/2/layout/IconVerticalSolidList"/>
    <dgm:cxn modelId="{34BA128C-9301-422A-90EE-17BAFF8D9056}" type="presParOf" srcId="{D6222630-CC8B-4800-9E3F-0F696F972A55}" destId="{2E21AFA9-9E85-4B78-B17C-21A010E43E50}" srcOrd="1" destOrd="0" presId="urn:microsoft.com/office/officeart/2018/2/layout/IconVerticalSolidList"/>
    <dgm:cxn modelId="{4D5C74D5-4ADC-43BE-B550-BDECE196D6DA}" type="presParOf" srcId="{D6222630-CC8B-4800-9E3F-0F696F972A55}" destId="{866BC2FF-D6B8-48E0-B59E-5189D55AF9EA}" srcOrd="2" destOrd="0" presId="urn:microsoft.com/office/officeart/2018/2/layout/IconVerticalSolidList"/>
    <dgm:cxn modelId="{A9477CB2-8ED1-4440-8E57-4F38AFA3A39C}" type="presParOf" srcId="{D6222630-CC8B-4800-9E3F-0F696F972A55}" destId="{7F6C08D4-77CA-442B-812E-CA7CB70691DF}" srcOrd="3" destOrd="0" presId="urn:microsoft.com/office/officeart/2018/2/layout/IconVerticalSolidList"/>
    <dgm:cxn modelId="{55245975-8CC6-4F03-ACE0-D3D0DE49C4EC}" type="presParOf" srcId="{5CC28514-3473-4C77-837A-1375BF388F5A}" destId="{F80D5F3A-0632-4A25-80AA-F7E1B654F8FA}" srcOrd="5" destOrd="0" presId="urn:microsoft.com/office/officeart/2018/2/layout/IconVerticalSolidList"/>
    <dgm:cxn modelId="{6CA3A28F-CA02-4406-9315-AC42C57948C4}" type="presParOf" srcId="{5CC28514-3473-4C77-837A-1375BF388F5A}" destId="{C98A9A52-16E2-4D44-A0D4-414375564420}" srcOrd="6" destOrd="0" presId="urn:microsoft.com/office/officeart/2018/2/layout/IconVerticalSolidList"/>
    <dgm:cxn modelId="{3AC6609D-0727-4BEF-A8D0-AC827E3F55E7}" type="presParOf" srcId="{C98A9A52-16E2-4D44-A0D4-414375564420}" destId="{BAC7F1C9-1F7E-4C01-B6F9-214242DB299E}" srcOrd="0" destOrd="0" presId="urn:microsoft.com/office/officeart/2018/2/layout/IconVerticalSolidList"/>
    <dgm:cxn modelId="{90FD8070-0D23-4EE6-9C41-CD573343581B}" type="presParOf" srcId="{C98A9A52-16E2-4D44-A0D4-414375564420}" destId="{3A1EAACF-89C7-4DCC-8D34-9E69B7A244BE}" srcOrd="1" destOrd="0" presId="urn:microsoft.com/office/officeart/2018/2/layout/IconVerticalSolidList"/>
    <dgm:cxn modelId="{E8C963E8-56D8-4CAD-B2D1-BFC13AFE0965}" type="presParOf" srcId="{C98A9A52-16E2-4D44-A0D4-414375564420}" destId="{354AD26A-A7E8-4733-AA53-F1CB2BAC0678}" srcOrd="2" destOrd="0" presId="urn:microsoft.com/office/officeart/2018/2/layout/IconVerticalSolidList"/>
    <dgm:cxn modelId="{2F1471CF-3466-47CA-AF97-F0C7D807106B}" type="presParOf" srcId="{C98A9A52-16E2-4D44-A0D4-414375564420}" destId="{A45FD0CB-2A63-4D6F-AD86-F3263A0590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17A98A-0453-44C9-8A42-848E8261B75D}"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918CDAA8-3CA0-4EAF-9E8D-E24DDB73199E}">
      <dgm:prSet custT="1"/>
      <dgm:spPr/>
      <dgm:t>
        <a:bodyPr/>
        <a:lstStyle/>
        <a:p>
          <a:r>
            <a:rPr lang="es-ES" sz="2400" dirty="0"/>
            <a:t>1. AR</a:t>
          </a:r>
          <a:endParaRPr lang="en-US" sz="2400" dirty="0"/>
        </a:p>
      </dgm:t>
    </dgm:pt>
    <dgm:pt modelId="{91CA5F76-7925-4AA0-988E-128E9A506A35}" type="parTrans" cxnId="{8E20BD9C-7FA5-461A-B6B8-EEFCBF2188BD}">
      <dgm:prSet/>
      <dgm:spPr/>
      <dgm:t>
        <a:bodyPr/>
        <a:lstStyle/>
        <a:p>
          <a:endParaRPr lang="en-US" sz="1400"/>
        </a:p>
      </dgm:t>
    </dgm:pt>
    <dgm:pt modelId="{B63192DD-BFDB-4BEC-9C69-168CAA55D2B9}" type="sibTrans" cxnId="{8E20BD9C-7FA5-461A-B6B8-EEFCBF2188BD}">
      <dgm:prSet/>
      <dgm:spPr/>
      <dgm:t>
        <a:bodyPr/>
        <a:lstStyle/>
        <a:p>
          <a:endParaRPr lang="en-US" sz="1400"/>
        </a:p>
      </dgm:t>
    </dgm:pt>
    <dgm:pt modelId="{4C6E927C-EEAC-4505-8569-916862694502}">
      <dgm:prSet custT="1"/>
      <dgm:spPr/>
      <dgm:t>
        <a:bodyPr/>
        <a:lstStyle/>
        <a:p>
          <a:r>
            <a:rPr lang="es-ES" sz="2400" dirty="0"/>
            <a:t>2. MA</a:t>
          </a:r>
          <a:endParaRPr lang="en-US" sz="2400" dirty="0"/>
        </a:p>
      </dgm:t>
    </dgm:pt>
    <dgm:pt modelId="{6D0ED923-138D-48D2-8136-77220C144366}" type="parTrans" cxnId="{0912094D-135C-4F67-8C07-DFBA48A54D36}">
      <dgm:prSet/>
      <dgm:spPr/>
      <dgm:t>
        <a:bodyPr/>
        <a:lstStyle/>
        <a:p>
          <a:endParaRPr lang="en-US" sz="1400"/>
        </a:p>
      </dgm:t>
    </dgm:pt>
    <dgm:pt modelId="{0D07C927-944F-403F-9F17-AC7D70A684A8}" type="sibTrans" cxnId="{0912094D-135C-4F67-8C07-DFBA48A54D36}">
      <dgm:prSet/>
      <dgm:spPr/>
      <dgm:t>
        <a:bodyPr/>
        <a:lstStyle/>
        <a:p>
          <a:endParaRPr lang="en-US" sz="1400"/>
        </a:p>
      </dgm:t>
    </dgm:pt>
    <dgm:pt modelId="{D8F55507-2320-4544-A6C2-BDEDAAB04A2C}">
      <dgm:prSet custT="1"/>
      <dgm:spPr/>
      <dgm:t>
        <a:bodyPr/>
        <a:lstStyle/>
        <a:p>
          <a:r>
            <a:rPr lang="es-ES" sz="2400" dirty="0"/>
            <a:t>3. ARMA</a:t>
          </a:r>
          <a:endParaRPr lang="en-US" sz="2400" dirty="0"/>
        </a:p>
      </dgm:t>
    </dgm:pt>
    <dgm:pt modelId="{35C84D54-D964-4501-B77A-915932F24565}" type="parTrans" cxnId="{CBBF619C-6BB0-49AA-AFBE-D177344A0633}">
      <dgm:prSet/>
      <dgm:spPr/>
      <dgm:t>
        <a:bodyPr/>
        <a:lstStyle/>
        <a:p>
          <a:endParaRPr lang="en-US" sz="1400"/>
        </a:p>
      </dgm:t>
    </dgm:pt>
    <dgm:pt modelId="{4F049872-35F5-4704-B39F-D6F65540C839}" type="sibTrans" cxnId="{CBBF619C-6BB0-49AA-AFBE-D177344A0633}">
      <dgm:prSet/>
      <dgm:spPr/>
      <dgm:t>
        <a:bodyPr/>
        <a:lstStyle/>
        <a:p>
          <a:endParaRPr lang="en-US" sz="1400"/>
        </a:p>
      </dgm:t>
    </dgm:pt>
    <dgm:pt modelId="{B9058B0C-F571-4AB3-9BBB-E44BEE208432}">
      <dgm:prSet custT="1"/>
      <dgm:spPr/>
      <dgm:t>
        <a:bodyPr/>
        <a:lstStyle/>
        <a:p>
          <a:r>
            <a:rPr lang="es-ES" sz="2400" dirty="0"/>
            <a:t>4. ARIMA</a:t>
          </a:r>
          <a:endParaRPr lang="en-US" sz="2400" dirty="0"/>
        </a:p>
      </dgm:t>
    </dgm:pt>
    <dgm:pt modelId="{35519C4E-B48D-41DF-97AE-DF87B49E977D}" type="parTrans" cxnId="{CD0B5F5C-83AB-4147-8D74-FEEA067B16EA}">
      <dgm:prSet/>
      <dgm:spPr/>
      <dgm:t>
        <a:bodyPr/>
        <a:lstStyle/>
        <a:p>
          <a:endParaRPr lang="en-US" sz="1400"/>
        </a:p>
      </dgm:t>
    </dgm:pt>
    <dgm:pt modelId="{8FD4BF0A-13AF-4F4F-8655-B281E51AEB48}" type="sibTrans" cxnId="{CD0B5F5C-83AB-4147-8D74-FEEA067B16EA}">
      <dgm:prSet/>
      <dgm:spPr/>
      <dgm:t>
        <a:bodyPr/>
        <a:lstStyle/>
        <a:p>
          <a:endParaRPr lang="en-US" sz="1400"/>
        </a:p>
      </dgm:t>
    </dgm:pt>
    <dgm:pt modelId="{86966612-491D-467F-9667-FC244DCFAB29}">
      <dgm:prSet custT="1"/>
      <dgm:spPr/>
      <dgm:t>
        <a:bodyPr/>
        <a:lstStyle/>
        <a:p>
          <a:r>
            <a:rPr lang="es-ES" sz="2400" dirty="0"/>
            <a:t>5. SARIMA</a:t>
          </a:r>
          <a:endParaRPr lang="en-US" sz="2400" dirty="0"/>
        </a:p>
      </dgm:t>
    </dgm:pt>
    <dgm:pt modelId="{07AF7E4E-EDBA-4E24-967B-87F69E3ED3EA}" type="parTrans" cxnId="{4A76620C-9166-47EB-8947-4732CB1E27AC}">
      <dgm:prSet/>
      <dgm:spPr/>
      <dgm:t>
        <a:bodyPr/>
        <a:lstStyle/>
        <a:p>
          <a:endParaRPr lang="en-US" sz="1400"/>
        </a:p>
      </dgm:t>
    </dgm:pt>
    <dgm:pt modelId="{84BCD72D-89B5-4A1F-9FA7-22F2FB74CB3C}" type="sibTrans" cxnId="{4A76620C-9166-47EB-8947-4732CB1E27AC}">
      <dgm:prSet/>
      <dgm:spPr/>
      <dgm:t>
        <a:bodyPr/>
        <a:lstStyle/>
        <a:p>
          <a:endParaRPr lang="en-US" sz="1400"/>
        </a:p>
      </dgm:t>
    </dgm:pt>
    <dgm:pt modelId="{CCDAD356-5893-4232-A9F5-77CE68B83F03}">
      <dgm:prSet custT="1"/>
      <dgm:spPr/>
      <dgm:t>
        <a:bodyPr/>
        <a:lstStyle/>
        <a:p>
          <a:r>
            <a:rPr lang="es-ES" sz="2400" dirty="0"/>
            <a:t>6. ARIMAX</a:t>
          </a:r>
          <a:endParaRPr lang="en-US" sz="2400" dirty="0"/>
        </a:p>
      </dgm:t>
    </dgm:pt>
    <dgm:pt modelId="{33708F1D-2974-4E99-B5A7-1379D3B09B28}" type="parTrans" cxnId="{D3035426-7C7F-4EC7-A7B4-1A88DDD5DAB6}">
      <dgm:prSet/>
      <dgm:spPr/>
      <dgm:t>
        <a:bodyPr/>
        <a:lstStyle/>
        <a:p>
          <a:endParaRPr lang="en-US" sz="1400"/>
        </a:p>
      </dgm:t>
    </dgm:pt>
    <dgm:pt modelId="{D54A4B53-ADA0-44B1-9AC1-797868C8C57F}" type="sibTrans" cxnId="{D3035426-7C7F-4EC7-A7B4-1A88DDD5DAB6}">
      <dgm:prSet/>
      <dgm:spPr/>
      <dgm:t>
        <a:bodyPr/>
        <a:lstStyle/>
        <a:p>
          <a:endParaRPr lang="en-US" sz="1400"/>
        </a:p>
      </dgm:t>
    </dgm:pt>
    <dgm:pt modelId="{2D0CB984-D820-4634-B674-02DB5361BA0D}">
      <dgm:prSet custT="1"/>
      <dgm:spPr>
        <a:solidFill>
          <a:schemeClr val="accent4"/>
        </a:solidFill>
      </dgm:spPr>
      <dgm:t>
        <a:bodyPr/>
        <a:lstStyle/>
        <a:p>
          <a:r>
            <a:rPr lang="es-ES" sz="2400" dirty="0"/>
            <a:t>7. SARIMAX</a:t>
          </a:r>
          <a:endParaRPr lang="en-US" sz="2400" dirty="0"/>
        </a:p>
      </dgm:t>
    </dgm:pt>
    <dgm:pt modelId="{1F80FD64-68EB-4137-994F-E54592EB04F5}" type="parTrans" cxnId="{4B786958-344B-46C2-B152-A2EF04B07A65}">
      <dgm:prSet/>
      <dgm:spPr/>
      <dgm:t>
        <a:bodyPr/>
        <a:lstStyle/>
        <a:p>
          <a:endParaRPr lang="en-US" sz="1400"/>
        </a:p>
      </dgm:t>
    </dgm:pt>
    <dgm:pt modelId="{4AA5B698-569F-4BBA-AC1C-2C293CCAAA71}" type="sibTrans" cxnId="{4B786958-344B-46C2-B152-A2EF04B07A65}">
      <dgm:prSet/>
      <dgm:spPr/>
      <dgm:t>
        <a:bodyPr/>
        <a:lstStyle/>
        <a:p>
          <a:endParaRPr lang="en-US" sz="1400"/>
        </a:p>
      </dgm:t>
    </dgm:pt>
    <dgm:pt modelId="{8662AC03-9B5A-4B18-BC01-4BFE14F35F92}" type="pres">
      <dgm:prSet presAssocID="{5E17A98A-0453-44C9-8A42-848E8261B75D}" presName="diagram" presStyleCnt="0">
        <dgm:presLayoutVars>
          <dgm:dir/>
          <dgm:resizeHandles val="exact"/>
        </dgm:presLayoutVars>
      </dgm:prSet>
      <dgm:spPr/>
    </dgm:pt>
    <dgm:pt modelId="{BD7660CD-3AEA-43C8-A2D5-A1AEE61DEFAE}" type="pres">
      <dgm:prSet presAssocID="{918CDAA8-3CA0-4EAF-9E8D-E24DDB73199E}" presName="node" presStyleLbl="node1" presStyleIdx="0" presStyleCnt="7">
        <dgm:presLayoutVars>
          <dgm:bulletEnabled val="1"/>
        </dgm:presLayoutVars>
      </dgm:prSet>
      <dgm:spPr/>
    </dgm:pt>
    <dgm:pt modelId="{DF20E00E-2D89-40F1-AB68-34A89B6E93CD}" type="pres">
      <dgm:prSet presAssocID="{B63192DD-BFDB-4BEC-9C69-168CAA55D2B9}" presName="sibTrans" presStyleCnt="0"/>
      <dgm:spPr/>
    </dgm:pt>
    <dgm:pt modelId="{16D870BD-ECE2-4C00-B45F-4BAF21FC5907}" type="pres">
      <dgm:prSet presAssocID="{4C6E927C-EEAC-4505-8569-916862694502}" presName="node" presStyleLbl="node1" presStyleIdx="1" presStyleCnt="7">
        <dgm:presLayoutVars>
          <dgm:bulletEnabled val="1"/>
        </dgm:presLayoutVars>
      </dgm:prSet>
      <dgm:spPr/>
    </dgm:pt>
    <dgm:pt modelId="{EDC9272B-166F-4722-B5D3-FF36BF102386}" type="pres">
      <dgm:prSet presAssocID="{0D07C927-944F-403F-9F17-AC7D70A684A8}" presName="sibTrans" presStyleCnt="0"/>
      <dgm:spPr/>
    </dgm:pt>
    <dgm:pt modelId="{14A62573-80B8-4CEA-B85A-1B794E70528B}" type="pres">
      <dgm:prSet presAssocID="{D8F55507-2320-4544-A6C2-BDEDAAB04A2C}" presName="node" presStyleLbl="node1" presStyleIdx="2" presStyleCnt="7">
        <dgm:presLayoutVars>
          <dgm:bulletEnabled val="1"/>
        </dgm:presLayoutVars>
      </dgm:prSet>
      <dgm:spPr/>
    </dgm:pt>
    <dgm:pt modelId="{3217F06C-DD99-4245-8C22-48337D1EAAD8}" type="pres">
      <dgm:prSet presAssocID="{4F049872-35F5-4704-B39F-D6F65540C839}" presName="sibTrans" presStyleCnt="0"/>
      <dgm:spPr/>
    </dgm:pt>
    <dgm:pt modelId="{3ACC31FF-034F-4F4D-89E6-7DEC4240726A}" type="pres">
      <dgm:prSet presAssocID="{B9058B0C-F571-4AB3-9BBB-E44BEE208432}" presName="node" presStyleLbl="node1" presStyleIdx="3" presStyleCnt="7">
        <dgm:presLayoutVars>
          <dgm:bulletEnabled val="1"/>
        </dgm:presLayoutVars>
      </dgm:prSet>
      <dgm:spPr/>
    </dgm:pt>
    <dgm:pt modelId="{36CA0C49-57BD-403E-B947-270DD26E068C}" type="pres">
      <dgm:prSet presAssocID="{8FD4BF0A-13AF-4F4F-8655-B281E51AEB48}" presName="sibTrans" presStyleCnt="0"/>
      <dgm:spPr/>
    </dgm:pt>
    <dgm:pt modelId="{971E2911-4E0F-4E25-8D20-FC6F42731D5A}" type="pres">
      <dgm:prSet presAssocID="{86966612-491D-467F-9667-FC244DCFAB29}" presName="node" presStyleLbl="node1" presStyleIdx="4" presStyleCnt="7">
        <dgm:presLayoutVars>
          <dgm:bulletEnabled val="1"/>
        </dgm:presLayoutVars>
      </dgm:prSet>
      <dgm:spPr/>
    </dgm:pt>
    <dgm:pt modelId="{058A0983-5076-4698-B651-B3A46CC48933}" type="pres">
      <dgm:prSet presAssocID="{84BCD72D-89B5-4A1F-9FA7-22F2FB74CB3C}" presName="sibTrans" presStyleCnt="0"/>
      <dgm:spPr/>
    </dgm:pt>
    <dgm:pt modelId="{D9ECAAEA-7104-4ABE-9BF1-AC32201BA0E4}" type="pres">
      <dgm:prSet presAssocID="{CCDAD356-5893-4232-A9F5-77CE68B83F03}" presName="node" presStyleLbl="node1" presStyleIdx="5" presStyleCnt="7">
        <dgm:presLayoutVars>
          <dgm:bulletEnabled val="1"/>
        </dgm:presLayoutVars>
      </dgm:prSet>
      <dgm:spPr/>
    </dgm:pt>
    <dgm:pt modelId="{79DCDB9D-319D-4D7D-9A5E-A10F80C1D850}" type="pres">
      <dgm:prSet presAssocID="{D54A4B53-ADA0-44B1-9AC1-797868C8C57F}" presName="sibTrans" presStyleCnt="0"/>
      <dgm:spPr/>
    </dgm:pt>
    <dgm:pt modelId="{1DE735D7-7E9E-40F1-AC65-6D459FF881A9}" type="pres">
      <dgm:prSet presAssocID="{2D0CB984-D820-4634-B674-02DB5361BA0D}" presName="node" presStyleLbl="node1" presStyleIdx="6" presStyleCnt="7">
        <dgm:presLayoutVars>
          <dgm:bulletEnabled val="1"/>
        </dgm:presLayoutVars>
      </dgm:prSet>
      <dgm:spPr/>
    </dgm:pt>
  </dgm:ptLst>
  <dgm:cxnLst>
    <dgm:cxn modelId="{4A76620C-9166-47EB-8947-4732CB1E27AC}" srcId="{5E17A98A-0453-44C9-8A42-848E8261B75D}" destId="{86966612-491D-467F-9667-FC244DCFAB29}" srcOrd="4" destOrd="0" parTransId="{07AF7E4E-EDBA-4E24-967B-87F69E3ED3EA}" sibTransId="{84BCD72D-89B5-4A1F-9FA7-22F2FB74CB3C}"/>
    <dgm:cxn modelId="{5C078E22-F28E-4972-9EFF-1FB12F83BDA5}" type="presOf" srcId="{86966612-491D-467F-9667-FC244DCFAB29}" destId="{971E2911-4E0F-4E25-8D20-FC6F42731D5A}" srcOrd="0" destOrd="0" presId="urn:microsoft.com/office/officeart/2005/8/layout/default"/>
    <dgm:cxn modelId="{D3035426-7C7F-4EC7-A7B4-1A88DDD5DAB6}" srcId="{5E17A98A-0453-44C9-8A42-848E8261B75D}" destId="{CCDAD356-5893-4232-A9F5-77CE68B83F03}" srcOrd="5" destOrd="0" parTransId="{33708F1D-2974-4E99-B5A7-1379D3B09B28}" sibTransId="{D54A4B53-ADA0-44B1-9AC1-797868C8C57F}"/>
    <dgm:cxn modelId="{CD0B5F5C-83AB-4147-8D74-FEEA067B16EA}" srcId="{5E17A98A-0453-44C9-8A42-848E8261B75D}" destId="{B9058B0C-F571-4AB3-9BBB-E44BEE208432}" srcOrd="3" destOrd="0" parTransId="{35519C4E-B48D-41DF-97AE-DF87B49E977D}" sibTransId="{8FD4BF0A-13AF-4F4F-8655-B281E51AEB48}"/>
    <dgm:cxn modelId="{0912094D-135C-4F67-8C07-DFBA48A54D36}" srcId="{5E17A98A-0453-44C9-8A42-848E8261B75D}" destId="{4C6E927C-EEAC-4505-8569-916862694502}" srcOrd="1" destOrd="0" parTransId="{6D0ED923-138D-48D2-8136-77220C144366}" sibTransId="{0D07C927-944F-403F-9F17-AC7D70A684A8}"/>
    <dgm:cxn modelId="{4B786958-344B-46C2-B152-A2EF04B07A65}" srcId="{5E17A98A-0453-44C9-8A42-848E8261B75D}" destId="{2D0CB984-D820-4634-B674-02DB5361BA0D}" srcOrd="6" destOrd="0" parTransId="{1F80FD64-68EB-4137-994F-E54592EB04F5}" sibTransId="{4AA5B698-569F-4BBA-AC1C-2C293CCAAA71}"/>
    <dgm:cxn modelId="{19597283-E158-4587-A4F6-293D2D4BFB42}" type="presOf" srcId="{4C6E927C-EEAC-4505-8569-916862694502}" destId="{16D870BD-ECE2-4C00-B45F-4BAF21FC5907}" srcOrd="0" destOrd="0" presId="urn:microsoft.com/office/officeart/2005/8/layout/default"/>
    <dgm:cxn modelId="{CBBF619C-6BB0-49AA-AFBE-D177344A0633}" srcId="{5E17A98A-0453-44C9-8A42-848E8261B75D}" destId="{D8F55507-2320-4544-A6C2-BDEDAAB04A2C}" srcOrd="2" destOrd="0" parTransId="{35C84D54-D964-4501-B77A-915932F24565}" sibTransId="{4F049872-35F5-4704-B39F-D6F65540C839}"/>
    <dgm:cxn modelId="{8E20BD9C-7FA5-461A-B6B8-EEFCBF2188BD}" srcId="{5E17A98A-0453-44C9-8A42-848E8261B75D}" destId="{918CDAA8-3CA0-4EAF-9E8D-E24DDB73199E}" srcOrd="0" destOrd="0" parTransId="{91CA5F76-7925-4AA0-988E-128E9A506A35}" sibTransId="{B63192DD-BFDB-4BEC-9C69-168CAA55D2B9}"/>
    <dgm:cxn modelId="{B9D9E49F-7B69-4453-AD01-512B9CE683A5}" type="presOf" srcId="{2D0CB984-D820-4634-B674-02DB5361BA0D}" destId="{1DE735D7-7E9E-40F1-AC65-6D459FF881A9}" srcOrd="0" destOrd="0" presId="urn:microsoft.com/office/officeart/2005/8/layout/default"/>
    <dgm:cxn modelId="{2CA345A6-3212-491E-8757-ADA97DC66D70}" type="presOf" srcId="{D8F55507-2320-4544-A6C2-BDEDAAB04A2C}" destId="{14A62573-80B8-4CEA-B85A-1B794E70528B}" srcOrd="0" destOrd="0" presId="urn:microsoft.com/office/officeart/2005/8/layout/default"/>
    <dgm:cxn modelId="{4BDD76B7-0505-4ED8-AD16-DCC6C6BD6AAD}" type="presOf" srcId="{B9058B0C-F571-4AB3-9BBB-E44BEE208432}" destId="{3ACC31FF-034F-4F4D-89E6-7DEC4240726A}" srcOrd="0" destOrd="0" presId="urn:microsoft.com/office/officeart/2005/8/layout/default"/>
    <dgm:cxn modelId="{382C81BC-9865-45C2-AFC5-F3D4D41547E2}" type="presOf" srcId="{CCDAD356-5893-4232-A9F5-77CE68B83F03}" destId="{D9ECAAEA-7104-4ABE-9BF1-AC32201BA0E4}" srcOrd="0" destOrd="0" presId="urn:microsoft.com/office/officeart/2005/8/layout/default"/>
    <dgm:cxn modelId="{1E30E6D8-51B2-4710-8B79-E799A85BBE8F}" type="presOf" srcId="{5E17A98A-0453-44C9-8A42-848E8261B75D}" destId="{8662AC03-9B5A-4B18-BC01-4BFE14F35F92}" srcOrd="0" destOrd="0" presId="urn:microsoft.com/office/officeart/2005/8/layout/default"/>
    <dgm:cxn modelId="{D111A6D9-2233-48C0-AFB8-9262037FA674}" type="presOf" srcId="{918CDAA8-3CA0-4EAF-9E8D-E24DDB73199E}" destId="{BD7660CD-3AEA-43C8-A2D5-A1AEE61DEFAE}" srcOrd="0" destOrd="0" presId="urn:microsoft.com/office/officeart/2005/8/layout/default"/>
    <dgm:cxn modelId="{987178F6-89DE-4443-B250-320192A18BA7}" type="presParOf" srcId="{8662AC03-9B5A-4B18-BC01-4BFE14F35F92}" destId="{BD7660CD-3AEA-43C8-A2D5-A1AEE61DEFAE}" srcOrd="0" destOrd="0" presId="urn:microsoft.com/office/officeart/2005/8/layout/default"/>
    <dgm:cxn modelId="{98800FDF-A028-481F-8CCD-08C0E8CAC6AD}" type="presParOf" srcId="{8662AC03-9B5A-4B18-BC01-4BFE14F35F92}" destId="{DF20E00E-2D89-40F1-AB68-34A89B6E93CD}" srcOrd="1" destOrd="0" presId="urn:microsoft.com/office/officeart/2005/8/layout/default"/>
    <dgm:cxn modelId="{F2C5653E-917E-44CC-8153-F7BBB2500938}" type="presParOf" srcId="{8662AC03-9B5A-4B18-BC01-4BFE14F35F92}" destId="{16D870BD-ECE2-4C00-B45F-4BAF21FC5907}" srcOrd="2" destOrd="0" presId="urn:microsoft.com/office/officeart/2005/8/layout/default"/>
    <dgm:cxn modelId="{0B07AEB9-8F7E-4A8A-AE7D-6257549453BE}" type="presParOf" srcId="{8662AC03-9B5A-4B18-BC01-4BFE14F35F92}" destId="{EDC9272B-166F-4722-B5D3-FF36BF102386}" srcOrd="3" destOrd="0" presId="urn:microsoft.com/office/officeart/2005/8/layout/default"/>
    <dgm:cxn modelId="{6933BDB8-CDF1-466A-9A28-383E0955DD9C}" type="presParOf" srcId="{8662AC03-9B5A-4B18-BC01-4BFE14F35F92}" destId="{14A62573-80B8-4CEA-B85A-1B794E70528B}" srcOrd="4" destOrd="0" presId="urn:microsoft.com/office/officeart/2005/8/layout/default"/>
    <dgm:cxn modelId="{45586DC5-C3AC-45A4-A67A-5314BFA86CA7}" type="presParOf" srcId="{8662AC03-9B5A-4B18-BC01-4BFE14F35F92}" destId="{3217F06C-DD99-4245-8C22-48337D1EAAD8}" srcOrd="5" destOrd="0" presId="urn:microsoft.com/office/officeart/2005/8/layout/default"/>
    <dgm:cxn modelId="{AAC7513F-AAF2-47AA-B51C-46806F021A87}" type="presParOf" srcId="{8662AC03-9B5A-4B18-BC01-4BFE14F35F92}" destId="{3ACC31FF-034F-4F4D-89E6-7DEC4240726A}" srcOrd="6" destOrd="0" presId="urn:microsoft.com/office/officeart/2005/8/layout/default"/>
    <dgm:cxn modelId="{ADE53BE5-A39C-4AEC-A199-15EEDC97C20C}" type="presParOf" srcId="{8662AC03-9B5A-4B18-BC01-4BFE14F35F92}" destId="{36CA0C49-57BD-403E-B947-270DD26E068C}" srcOrd="7" destOrd="0" presId="urn:microsoft.com/office/officeart/2005/8/layout/default"/>
    <dgm:cxn modelId="{D9DDE6AF-2923-41DD-87F2-3A4A22094C66}" type="presParOf" srcId="{8662AC03-9B5A-4B18-BC01-4BFE14F35F92}" destId="{971E2911-4E0F-4E25-8D20-FC6F42731D5A}" srcOrd="8" destOrd="0" presId="urn:microsoft.com/office/officeart/2005/8/layout/default"/>
    <dgm:cxn modelId="{F051AF51-4630-42EC-AC67-EDA985D7FB21}" type="presParOf" srcId="{8662AC03-9B5A-4B18-BC01-4BFE14F35F92}" destId="{058A0983-5076-4698-B651-B3A46CC48933}" srcOrd="9" destOrd="0" presId="urn:microsoft.com/office/officeart/2005/8/layout/default"/>
    <dgm:cxn modelId="{D968AA62-6985-4F1C-BC7C-B5E91336D15D}" type="presParOf" srcId="{8662AC03-9B5A-4B18-BC01-4BFE14F35F92}" destId="{D9ECAAEA-7104-4ABE-9BF1-AC32201BA0E4}" srcOrd="10" destOrd="0" presId="urn:microsoft.com/office/officeart/2005/8/layout/default"/>
    <dgm:cxn modelId="{BE97BEDB-7048-4A48-8F8C-7CDC3DD2666E}" type="presParOf" srcId="{8662AC03-9B5A-4B18-BC01-4BFE14F35F92}" destId="{79DCDB9D-319D-4D7D-9A5E-A10F80C1D850}" srcOrd="11" destOrd="0" presId="urn:microsoft.com/office/officeart/2005/8/layout/default"/>
    <dgm:cxn modelId="{A5A6C2E8-73E5-45A7-B9D2-C16F6B97AC69}" type="presParOf" srcId="{8662AC03-9B5A-4B18-BC01-4BFE14F35F92}" destId="{1DE735D7-7E9E-40F1-AC65-6D459FF881A9}"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B2C670-6392-422F-A523-1281CBCD74CC}"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D151A967-C067-4AC4-8464-E7BBD8C3776C}">
      <dgm:prSet custT="1"/>
      <dgm:spPr/>
      <dgm:t>
        <a:bodyPr/>
        <a:lstStyle/>
        <a:p>
          <a:pPr>
            <a:lnSpc>
              <a:spcPct val="100000"/>
            </a:lnSpc>
          </a:pPr>
          <a:r>
            <a:rPr lang="es-ES" sz="1400" dirty="0"/>
            <a:t>Una </a:t>
          </a:r>
          <a:r>
            <a:rPr lang="es-ES" sz="1400" b="1" dirty="0"/>
            <a:t>Red Neuronal Artificial (Artificial Neural Network - ANN) </a:t>
          </a:r>
          <a:r>
            <a:rPr lang="es-ES" sz="1400" dirty="0"/>
            <a:t>es un modelo computacional inspirado en el funcionamiento del sistema nervioso biológico, especialmente en el cerebro humano. </a:t>
          </a:r>
          <a:endParaRPr lang="en-US" sz="1400" dirty="0"/>
        </a:p>
      </dgm:t>
    </dgm:pt>
    <dgm:pt modelId="{EAF91934-8E09-4288-9D96-523B5723E60E}" type="parTrans" cxnId="{552C9291-A008-4079-989F-4D534CD981EE}">
      <dgm:prSet/>
      <dgm:spPr/>
      <dgm:t>
        <a:bodyPr/>
        <a:lstStyle/>
        <a:p>
          <a:endParaRPr lang="en-US" sz="2400"/>
        </a:p>
      </dgm:t>
    </dgm:pt>
    <dgm:pt modelId="{D911E187-ABA9-438A-8396-E0480C839EB6}" type="sibTrans" cxnId="{552C9291-A008-4079-989F-4D534CD981EE}">
      <dgm:prSet/>
      <dgm:spPr/>
      <dgm:t>
        <a:bodyPr/>
        <a:lstStyle/>
        <a:p>
          <a:endParaRPr lang="en-US" sz="2400"/>
        </a:p>
      </dgm:t>
    </dgm:pt>
    <dgm:pt modelId="{EAC39E7D-55C9-4223-ADB9-CA9979DAB15C}">
      <dgm:prSet custT="1"/>
      <dgm:spPr/>
      <dgm:t>
        <a:bodyPr/>
        <a:lstStyle/>
        <a:p>
          <a:pPr>
            <a:lnSpc>
              <a:spcPct val="100000"/>
            </a:lnSpc>
          </a:pPr>
          <a:r>
            <a:rPr lang="es-ES" sz="1400" dirty="0"/>
            <a:t>Consiste en una red de nodos interconectados, llamados neuronas artificiales, que trabajan en conjunto para procesar información y realizar tareas específicas.</a:t>
          </a:r>
          <a:endParaRPr lang="en-US" sz="1400" dirty="0"/>
        </a:p>
      </dgm:t>
    </dgm:pt>
    <dgm:pt modelId="{0EE0F94C-D6FB-4014-84FB-BC4D2DCE3301}" type="parTrans" cxnId="{800FFCC1-5DDC-4575-837E-5668A9829877}">
      <dgm:prSet/>
      <dgm:spPr/>
      <dgm:t>
        <a:bodyPr/>
        <a:lstStyle/>
        <a:p>
          <a:endParaRPr lang="en-US" sz="2400"/>
        </a:p>
      </dgm:t>
    </dgm:pt>
    <dgm:pt modelId="{41413563-419B-4D15-9F73-1F257EAF305F}" type="sibTrans" cxnId="{800FFCC1-5DDC-4575-837E-5668A9829877}">
      <dgm:prSet/>
      <dgm:spPr/>
      <dgm:t>
        <a:bodyPr/>
        <a:lstStyle/>
        <a:p>
          <a:endParaRPr lang="en-US" sz="2400"/>
        </a:p>
      </dgm:t>
    </dgm:pt>
    <dgm:pt modelId="{8FE08E13-6BDC-4B81-9420-71113C0CC192}">
      <dgm:prSet custT="1"/>
      <dgm:spPr/>
      <dgm:t>
        <a:bodyPr/>
        <a:lstStyle/>
        <a:p>
          <a:pPr>
            <a:lnSpc>
              <a:spcPct val="100000"/>
            </a:lnSpc>
          </a:pPr>
          <a:r>
            <a:rPr lang="es-ES" sz="1200" dirty="0"/>
            <a:t>Las ANN se utilizan en una amplia gama de aplicaciones, incluyendo reconocimiento de voz, reconocimiento de imágenes, procesamiento de lenguaje natural, diagnóstico médico, pronóstico del tiempo, conducción autónoma y más. </a:t>
          </a:r>
          <a:endParaRPr lang="en-US" sz="1200" dirty="0"/>
        </a:p>
      </dgm:t>
    </dgm:pt>
    <dgm:pt modelId="{9EAB1926-0B4F-4476-8CEE-8FD274D570E5}" type="parTrans" cxnId="{D6E11285-5F9F-4C23-A92D-707CB8482D28}">
      <dgm:prSet/>
      <dgm:spPr/>
      <dgm:t>
        <a:bodyPr/>
        <a:lstStyle/>
        <a:p>
          <a:endParaRPr lang="en-US" sz="2400"/>
        </a:p>
      </dgm:t>
    </dgm:pt>
    <dgm:pt modelId="{A74B8F6D-D5BC-46F1-971A-7D31FC48A437}" type="sibTrans" cxnId="{D6E11285-5F9F-4C23-A92D-707CB8482D28}">
      <dgm:prSet/>
      <dgm:spPr/>
      <dgm:t>
        <a:bodyPr/>
        <a:lstStyle/>
        <a:p>
          <a:endParaRPr lang="en-US" sz="2400"/>
        </a:p>
      </dgm:t>
    </dgm:pt>
    <dgm:pt modelId="{2B46EEA0-14D4-483A-B16F-968A967323AE}">
      <dgm:prSet custT="1"/>
      <dgm:spPr/>
      <dgm:t>
        <a:bodyPr/>
        <a:lstStyle/>
        <a:p>
          <a:pPr>
            <a:lnSpc>
              <a:spcPct val="100000"/>
            </a:lnSpc>
          </a:pPr>
          <a:r>
            <a:rPr lang="es-ES" sz="1400"/>
            <a:t>Su capacidad para aprender patrones complejos a partir de datos brutos las hace extremadamente poderosas en el ámbito de la inteligencia artificial.</a:t>
          </a:r>
          <a:endParaRPr lang="en-US" sz="1400"/>
        </a:p>
      </dgm:t>
    </dgm:pt>
    <dgm:pt modelId="{453D6832-E1AC-4D22-B9FE-0630824CE6CC}" type="parTrans" cxnId="{0211A17C-34FC-4FA1-87CA-62C9F738B449}">
      <dgm:prSet/>
      <dgm:spPr/>
      <dgm:t>
        <a:bodyPr/>
        <a:lstStyle/>
        <a:p>
          <a:endParaRPr lang="en-US" sz="2400"/>
        </a:p>
      </dgm:t>
    </dgm:pt>
    <dgm:pt modelId="{22F45D6D-B24D-4452-88E0-2E76AB731D60}" type="sibTrans" cxnId="{0211A17C-34FC-4FA1-87CA-62C9F738B449}">
      <dgm:prSet/>
      <dgm:spPr/>
      <dgm:t>
        <a:bodyPr/>
        <a:lstStyle/>
        <a:p>
          <a:endParaRPr lang="en-US" sz="2400"/>
        </a:p>
      </dgm:t>
    </dgm:pt>
    <dgm:pt modelId="{358F57E8-3752-4A07-B7A1-04F662222F9E}" type="pres">
      <dgm:prSet presAssocID="{FBB2C670-6392-422F-A523-1281CBCD74CC}" presName="root" presStyleCnt="0">
        <dgm:presLayoutVars>
          <dgm:dir/>
          <dgm:resizeHandles val="exact"/>
        </dgm:presLayoutVars>
      </dgm:prSet>
      <dgm:spPr/>
    </dgm:pt>
    <dgm:pt modelId="{5D1DA9F1-C1EE-48A1-8807-ABFC69AAA81D}" type="pres">
      <dgm:prSet presAssocID="{D151A967-C067-4AC4-8464-E7BBD8C3776C}" presName="compNode" presStyleCnt="0"/>
      <dgm:spPr/>
    </dgm:pt>
    <dgm:pt modelId="{4F8BE9EA-4E3C-44B6-8FFC-79441D67709D}" type="pres">
      <dgm:prSet presAssocID="{D151A967-C067-4AC4-8464-E7BBD8C3776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sconectado"/>
        </a:ext>
      </dgm:extLst>
    </dgm:pt>
    <dgm:pt modelId="{4A245705-F0C4-4848-B9D0-B6B77C77CE18}" type="pres">
      <dgm:prSet presAssocID="{D151A967-C067-4AC4-8464-E7BBD8C3776C}" presName="spaceRect" presStyleCnt="0"/>
      <dgm:spPr/>
    </dgm:pt>
    <dgm:pt modelId="{F3E8E50B-C2FA-4277-A0F3-96A5FBDC4BD0}" type="pres">
      <dgm:prSet presAssocID="{D151A967-C067-4AC4-8464-E7BBD8C3776C}" presName="textRect" presStyleLbl="revTx" presStyleIdx="0" presStyleCnt="4">
        <dgm:presLayoutVars>
          <dgm:chMax val="1"/>
          <dgm:chPref val="1"/>
        </dgm:presLayoutVars>
      </dgm:prSet>
      <dgm:spPr/>
    </dgm:pt>
    <dgm:pt modelId="{1B15E576-C54C-4C6A-90DE-9EAF54BDCBE8}" type="pres">
      <dgm:prSet presAssocID="{D911E187-ABA9-438A-8396-E0480C839EB6}" presName="sibTrans" presStyleCnt="0"/>
      <dgm:spPr/>
    </dgm:pt>
    <dgm:pt modelId="{4FB17038-5F59-4ED2-966A-122A7EFD94CF}" type="pres">
      <dgm:prSet presAssocID="{EAC39E7D-55C9-4223-ADB9-CA9979DAB15C}" presName="compNode" presStyleCnt="0"/>
      <dgm:spPr/>
    </dgm:pt>
    <dgm:pt modelId="{F594006A-B356-4AAA-9AA8-CA60356E1878}" type="pres">
      <dgm:prSet presAssocID="{EAC39E7D-55C9-4223-ADB9-CA9979DAB1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erebro"/>
        </a:ext>
      </dgm:extLst>
    </dgm:pt>
    <dgm:pt modelId="{AF79A2B2-E4F1-4671-B699-A0D1DA7CA6D3}" type="pres">
      <dgm:prSet presAssocID="{EAC39E7D-55C9-4223-ADB9-CA9979DAB15C}" presName="spaceRect" presStyleCnt="0"/>
      <dgm:spPr/>
    </dgm:pt>
    <dgm:pt modelId="{2362B3CE-1BB5-4DB4-82B5-594FE2BE076D}" type="pres">
      <dgm:prSet presAssocID="{EAC39E7D-55C9-4223-ADB9-CA9979DAB15C}" presName="textRect" presStyleLbl="revTx" presStyleIdx="1" presStyleCnt="4">
        <dgm:presLayoutVars>
          <dgm:chMax val="1"/>
          <dgm:chPref val="1"/>
        </dgm:presLayoutVars>
      </dgm:prSet>
      <dgm:spPr/>
    </dgm:pt>
    <dgm:pt modelId="{24482C61-2C7F-42FA-A947-56B107132258}" type="pres">
      <dgm:prSet presAssocID="{41413563-419B-4D15-9F73-1F257EAF305F}" presName="sibTrans" presStyleCnt="0"/>
      <dgm:spPr/>
    </dgm:pt>
    <dgm:pt modelId="{3B8FF5DA-5231-421B-9633-61885B8E2E98}" type="pres">
      <dgm:prSet presAssocID="{8FE08E13-6BDC-4B81-9420-71113C0CC192}" presName="compNode" presStyleCnt="0"/>
      <dgm:spPr/>
    </dgm:pt>
    <dgm:pt modelId="{B171AB63-8D2F-4AA5-AEE8-8EA14F3BBDBC}" type="pres">
      <dgm:prSet presAssocID="{8FE08E13-6BDC-4B81-9420-71113C0CC19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ador"/>
        </a:ext>
      </dgm:extLst>
    </dgm:pt>
    <dgm:pt modelId="{2697C5F8-4F8D-47AF-AB8D-454B771B61E3}" type="pres">
      <dgm:prSet presAssocID="{8FE08E13-6BDC-4B81-9420-71113C0CC192}" presName="spaceRect" presStyleCnt="0"/>
      <dgm:spPr/>
    </dgm:pt>
    <dgm:pt modelId="{AFE5D059-EEEF-4F40-8019-4563EC069581}" type="pres">
      <dgm:prSet presAssocID="{8FE08E13-6BDC-4B81-9420-71113C0CC192}" presName="textRect" presStyleLbl="revTx" presStyleIdx="2" presStyleCnt="4">
        <dgm:presLayoutVars>
          <dgm:chMax val="1"/>
          <dgm:chPref val="1"/>
        </dgm:presLayoutVars>
      </dgm:prSet>
      <dgm:spPr/>
    </dgm:pt>
    <dgm:pt modelId="{D53D53F4-B063-4F73-97B3-686B8C5A4DEA}" type="pres">
      <dgm:prSet presAssocID="{A74B8F6D-D5BC-46F1-971A-7D31FC48A437}" presName="sibTrans" presStyleCnt="0"/>
      <dgm:spPr/>
    </dgm:pt>
    <dgm:pt modelId="{A5C47F81-42A9-40E9-9175-4D2897DFB4F8}" type="pres">
      <dgm:prSet presAssocID="{2B46EEA0-14D4-483A-B16F-968A967323AE}" presName="compNode" presStyleCnt="0"/>
      <dgm:spPr/>
    </dgm:pt>
    <dgm:pt modelId="{D13413AE-40CA-4C5E-89AE-904FA44E513C}" type="pres">
      <dgm:prSet presAssocID="{2B46EEA0-14D4-483A-B16F-968A967323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9E4BD4D5-B13E-41AD-BA12-FBFDC8C26C16}" type="pres">
      <dgm:prSet presAssocID="{2B46EEA0-14D4-483A-B16F-968A967323AE}" presName="spaceRect" presStyleCnt="0"/>
      <dgm:spPr/>
    </dgm:pt>
    <dgm:pt modelId="{14A2EF00-DB0B-4B1F-9E40-8744AE132DF8}" type="pres">
      <dgm:prSet presAssocID="{2B46EEA0-14D4-483A-B16F-968A967323AE}" presName="textRect" presStyleLbl="revTx" presStyleIdx="3" presStyleCnt="4">
        <dgm:presLayoutVars>
          <dgm:chMax val="1"/>
          <dgm:chPref val="1"/>
        </dgm:presLayoutVars>
      </dgm:prSet>
      <dgm:spPr/>
    </dgm:pt>
  </dgm:ptLst>
  <dgm:cxnLst>
    <dgm:cxn modelId="{3EE56D30-2BE5-4E1E-8869-B124C83D4476}" type="presOf" srcId="{8FE08E13-6BDC-4B81-9420-71113C0CC192}" destId="{AFE5D059-EEEF-4F40-8019-4563EC069581}" srcOrd="0" destOrd="0" presId="urn:microsoft.com/office/officeart/2018/2/layout/IconLabelList"/>
    <dgm:cxn modelId="{C861C231-067B-4E9D-BFF8-3BC3E160291D}" type="presOf" srcId="{EAC39E7D-55C9-4223-ADB9-CA9979DAB15C}" destId="{2362B3CE-1BB5-4DB4-82B5-594FE2BE076D}" srcOrd="0" destOrd="0" presId="urn:microsoft.com/office/officeart/2018/2/layout/IconLabelList"/>
    <dgm:cxn modelId="{DD11B46E-30E0-47AF-936E-295A79D11865}" type="presOf" srcId="{FBB2C670-6392-422F-A523-1281CBCD74CC}" destId="{358F57E8-3752-4A07-B7A1-04F662222F9E}" srcOrd="0" destOrd="0" presId="urn:microsoft.com/office/officeart/2018/2/layout/IconLabelList"/>
    <dgm:cxn modelId="{0211A17C-34FC-4FA1-87CA-62C9F738B449}" srcId="{FBB2C670-6392-422F-A523-1281CBCD74CC}" destId="{2B46EEA0-14D4-483A-B16F-968A967323AE}" srcOrd="3" destOrd="0" parTransId="{453D6832-E1AC-4D22-B9FE-0630824CE6CC}" sibTransId="{22F45D6D-B24D-4452-88E0-2E76AB731D60}"/>
    <dgm:cxn modelId="{D6E11285-5F9F-4C23-A92D-707CB8482D28}" srcId="{FBB2C670-6392-422F-A523-1281CBCD74CC}" destId="{8FE08E13-6BDC-4B81-9420-71113C0CC192}" srcOrd="2" destOrd="0" parTransId="{9EAB1926-0B4F-4476-8CEE-8FD274D570E5}" sibTransId="{A74B8F6D-D5BC-46F1-971A-7D31FC48A437}"/>
    <dgm:cxn modelId="{0990D086-099B-41AC-A6C4-7B463C7ABA7D}" type="presOf" srcId="{2B46EEA0-14D4-483A-B16F-968A967323AE}" destId="{14A2EF00-DB0B-4B1F-9E40-8744AE132DF8}" srcOrd="0" destOrd="0" presId="urn:microsoft.com/office/officeart/2018/2/layout/IconLabelList"/>
    <dgm:cxn modelId="{552C9291-A008-4079-989F-4D534CD981EE}" srcId="{FBB2C670-6392-422F-A523-1281CBCD74CC}" destId="{D151A967-C067-4AC4-8464-E7BBD8C3776C}" srcOrd="0" destOrd="0" parTransId="{EAF91934-8E09-4288-9D96-523B5723E60E}" sibTransId="{D911E187-ABA9-438A-8396-E0480C839EB6}"/>
    <dgm:cxn modelId="{800FFCC1-5DDC-4575-837E-5668A9829877}" srcId="{FBB2C670-6392-422F-A523-1281CBCD74CC}" destId="{EAC39E7D-55C9-4223-ADB9-CA9979DAB15C}" srcOrd="1" destOrd="0" parTransId="{0EE0F94C-D6FB-4014-84FB-BC4D2DCE3301}" sibTransId="{41413563-419B-4D15-9F73-1F257EAF305F}"/>
    <dgm:cxn modelId="{2EB610E7-CB65-44CC-8601-3FBC89F018E0}" type="presOf" srcId="{D151A967-C067-4AC4-8464-E7BBD8C3776C}" destId="{F3E8E50B-C2FA-4277-A0F3-96A5FBDC4BD0}" srcOrd="0" destOrd="0" presId="urn:microsoft.com/office/officeart/2018/2/layout/IconLabelList"/>
    <dgm:cxn modelId="{48A28BC0-E63A-4EE5-A252-DAA8C09606CC}" type="presParOf" srcId="{358F57E8-3752-4A07-B7A1-04F662222F9E}" destId="{5D1DA9F1-C1EE-48A1-8807-ABFC69AAA81D}" srcOrd="0" destOrd="0" presId="urn:microsoft.com/office/officeart/2018/2/layout/IconLabelList"/>
    <dgm:cxn modelId="{DC9514E6-BA3C-4CD7-A812-2D46F28FBFE3}" type="presParOf" srcId="{5D1DA9F1-C1EE-48A1-8807-ABFC69AAA81D}" destId="{4F8BE9EA-4E3C-44B6-8FFC-79441D67709D}" srcOrd="0" destOrd="0" presId="urn:microsoft.com/office/officeart/2018/2/layout/IconLabelList"/>
    <dgm:cxn modelId="{3A7206B3-BB40-4F43-BDEC-D690CB1DFB31}" type="presParOf" srcId="{5D1DA9F1-C1EE-48A1-8807-ABFC69AAA81D}" destId="{4A245705-F0C4-4848-B9D0-B6B77C77CE18}" srcOrd="1" destOrd="0" presId="urn:microsoft.com/office/officeart/2018/2/layout/IconLabelList"/>
    <dgm:cxn modelId="{E4408F35-64D1-4326-8409-3DBBDDDF1CB7}" type="presParOf" srcId="{5D1DA9F1-C1EE-48A1-8807-ABFC69AAA81D}" destId="{F3E8E50B-C2FA-4277-A0F3-96A5FBDC4BD0}" srcOrd="2" destOrd="0" presId="urn:microsoft.com/office/officeart/2018/2/layout/IconLabelList"/>
    <dgm:cxn modelId="{B93767BB-296F-405A-BC90-E73DE00BA501}" type="presParOf" srcId="{358F57E8-3752-4A07-B7A1-04F662222F9E}" destId="{1B15E576-C54C-4C6A-90DE-9EAF54BDCBE8}" srcOrd="1" destOrd="0" presId="urn:microsoft.com/office/officeart/2018/2/layout/IconLabelList"/>
    <dgm:cxn modelId="{82AA287B-FC1F-4CF7-9598-A7B3837A900A}" type="presParOf" srcId="{358F57E8-3752-4A07-B7A1-04F662222F9E}" destId="{4FB17038-5F59-4ED2-966A-122A7EFD94CF}" srcOrd="2" destOrd="0" presId="urn:microsoft.com/office/officeart/2018/2/layout/IconLabelList"/>
    <dgm:cxn modelId="{E67211BE-BB88-4ABA-91A7-B4AD8E0B2C4C}" type="presParOf" srcId="{4FB17038-5F59-4ED2-966A-122A7EFD94CF}" destId="{F594006A-B356-4AAA-9AA8-CA60356E1878}" srcOrd="0" destOrd="0" presId="urn:microsoft.com/office/officeart/2018/2/layout/IconLabelList"/>
    <dgm:cxn modelId="{1E20AF5E-B2C8-4E0A-996A-3B9A19658D43}" type="presParOf" srcId="{4FB17038-5F59-4ED2-966A-122A7EFD94CF}" destId="{AF79A2B2-E4F1-4671-B699-A0D1DA7CA6D3}" srcOrd="1" destOrd="0" presId="urn:microsoft.com/office/officeart/2018/2/layout/IconLabelList"/>
    <dgm:cxn modelId="{C1AABCCC-13CE-47DA-90A6-AEE6028F4B4E}" type="presParOf" srcId="{4FB17038-5F59-4ED2-966A-122A7EFD94CF}" destId="{2362B3CE-1BB5-4DB4-82B5-594FE2BE076D}" srcOrd="2" destOrd="0" presId="urn:microsoft.com/office/officeart/2018/2/layout/IconLabelList"/>
    <dgm:cxn modelId="{D7F31C13-C9CC-4F1B-8507-E633C33C1991}" type="presParOf" srcId="{358F57E8-3752-4A07-B7A1-04F662222F9E}" destId="{24482C61-2C7F-42FA-A947-56B107132258}" srcOrd="3" destOrd="0" presId="urn:microsoft.com/office/officeart/2018/2/layout/IconLabelList"/>
    <dgm:cxn modelId="{4C54833E-6EED-4A7F-BCF7-B1E5AEB30DF4}" type="presParOf" srcId="{358F57E8-3752-4A07-B7A1-04F662222F9E}" destId="{3B8FF5DA-5231-421B-9633-61885B8E2E98}" srcOrd="4" destOrd="0" presId="urn:microsoft.com/office/officeart/2018/2/layout/IconLabelList"/>
    <dgm:cxn modelId="{B863D071-7DB5-4CA5-88C9-FA79D0DD7365}" type="presParOf" srcId="{3B8FF5DA-5231-421B-9633-61885B8E2E98}" destId="{B171AB63-8D2F-4AA5-AEE8-8EA14F3BBDBC}" srcOrd="0" destOrd="0" presId="urn:microsoft.com/office/officeart/2018/2/layout/IconLabelList"/>
    <dgm:cxn modelId="{FC8D943F-66C7-4BAE-9F3A-34BEF0377D14}" type="presParOf" srcId="{3B8FF5DA-5231-421B-9633-61885B8E2E98}" destId="{2697C5F8-4F8D-47AF-AB8D-454B771B61E3}" srcOrd="1" destOrd="0" presId="urn:microsoft.com/office/officeart/2018/2/layout/IconLabelList"/>
    <dgm:cxn modelId="{9DD1FC61-D22E-4C4F-8436-967EC1DDF435}" type="presParOf" srcId="{3B8FF5DA-5231-421B-9633-61885B8E2E98}" destId="{AFE5D059-EEEF-4F40-8019-4563EC069581}" srcOrd="2" destOrd="0" presId="urn:microsoft.com/office/officeart/2018/2/layout/IconLabelList"/>
    <dgm:cxn modelId="{8667AE02-DCDB-4A9C-9AAB-E46E0B69A853}" type="presParOf" srcId="{358F57E8-3752-4A07-B7A1-04F662222F9E}" destId="{D53D53F4-B063-4F73-97B3-686B8C5A4DEA}" srcOrd="5" destOrd="0" presId="urn:microsoft.com/office/officeart/2018/2/layout/IconLabelList"/>
    <dgm:cxn modelId="{B17A1825-09FF-414F-AB9C-434914A006AB}" type="presParOf" srcId="{358F57E8-3752-4A07-B7A1-04F662222F9E}" destId="{A5C47F81-42A9-40E9-9175-4D2897DFB4F8}" srcOrd="6" destOrd="0" presId="urn:microsoft.com/office/officeart/2018/2/layout/IconLabelList"/>
    <dgm:cxn modelId="{41C8E9F6-8523-46F9-AED3-45DA7B17DD5E}" type="presParOf" srcId="{A5C47F81-42A9-40E9-9175-4D2897DFB4F8}" destId="{D13413AE-40CA-4C5E-89AE-904FA44E513C}" srcOrd="0" destOrd="0" presId="urn:microsoft.com/office/officeart/2018/2/layout/IconLabelList"/>
    <dgm:cxn modelId="{1D5B9123-B22B-4464-ACE6-00A514B32E05}" type="presParOf" srcId="{A5C47F81-42A9-40E9-9175-4D2897DFB4F8}" destId="{9E4BD4D5-B13E-41AD-BA12-FBFDC8C26C16}" srcOrd="1" destOrd="0" presId="urn:microsoft.com/office/officeart/2018/2/layout/IconLabelList"/>
    <dgm:cxn modelId="{1FCA12D9-A7C8-42AD-B5CE-DC35F824BFB8}" type="presParOf" srcId="{A5C47F81-42A9-40E9-9175-4D2897DFB4F8}" destId="{14A2EF00-DB0B-4B1F-9E40-8744AE132D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8133DB-6575-4B02-B0E2-57AFC579FEEA}"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0036457-E83C-4067-8A6D-82416FAF8EEF}">
      <dgm:prSet custT="1"/>
      <dgm:spPr/>
      <dgm:t>
        <a:bodyPr/>
        <a:lstStyle/>
        <a:p>
          <a:pPr>
            <a:lnSpc>
              <a:spcPct val="100000"/>
            </a:lnSpc>
          </a:pPr>
          <a:r>
            <a:rPr lang="es-ES" sz="1600" b="1" dirty="0"/>
            <a:t>Entradas (input): </a:t>
          </a:r>
          <a:r>
            <a:rPr lang="es-ES" sz="1600" dirty="0"/>
            <a:t>Cada neurona recibe entradas de otras neuronas o directamente del conjunto de datos de entrada. </a:t>
          </a:r>
          <a:endParaRPr lang="en-US" sz="1600" dirty="0"/>
        </a:p>
      </dgm:t>
    </dgm:pt>
    <dgm:pt modelId="{B2A28F00-4F29-42DA-BAAF-FB501CD2650C}" type="parTrans" cxnId="{D4678F3C-9ADD-4353-BC3F-3DBE09340D39}">
      <dgm:prSet/>
      <dgm:spPr/>
      <dgm:t>
        <a:bodyPr/>
        <a:lstStyle/>
        <a:p>
          <a:endParaRPr lang="en-US" sz="2000"/>
        </a:p>
      </dgm:t>
    </dgm:pt>
    <dgm:pt modelId="{17C07B58-0570-4CA0-B04C-ABC11BB37BC1}" type="sibTrans" cxnId="{D4678F3C-9ADD-4353-BC3F-3DBE09340D39}">
      <dgm:prSet/>
      <dgm:spPr/>
      <dgm:t>
        <a:bodyPr/>
        <a:lstStyle/>
        <a:p>
          <a:endParaRPr lang="en-US" sz="2000"/>
        </a:p>
      </dgm:t>
    </dgm:pt>
    <dgm:pt modelId="{A533B386-8517-4BBD-960F-7993980C4911}">
      <dgm:prSet custT="1"/>
      <dgm:spPr/>
      <dgm:t>
        <a:bodyPr/>
        <a:lstStyle/>
        <a:p>
          <a:pPr>
            <a:lnSpc>
              <a:spcPct val="100000"/>
            </a:lnSpc>
          </a:pPr>
          <a:r>
            <a:rPr lang="es-ES" sz="1400" b="1" dirty="0"/>
            <a:t>Pesos (</a:t>
          </a:r>
          <a:r>
            <a:rPr lang="es-ES" sz="1400" b="1" dirty="0" err="1"/>
            <a:t>weight</a:t>
          </a:r>
          <a:r>
            <a:rPr lang="es-ES" sz="1400" b="1" dirty="0"/>
            <a:t>): </a:t>
          </a:r>
          <a:r>
            <a:rPr lang="es-ES" sz="1400" dirty="0"/>
            <a:t>Cada entrada está asociada con un peso, que representa la importancia o la contribución de esa entrada a la salida de la neurona. </a:t>
          </a:r>
          <a:endParaRPr lang="en-US" sz="1400" dirty="0"/>
        </a:p>
      </dgm:t>
    </dgm:pt>
    <dgm:pt modelId="{CCCA3B12-2CA5-4732-A20B-CB6919EC6AFC}" type="parTrans" cxnId="{A43EB8A6-5CDD-4D12-8754-074C20119527}">
      <dgm:prSet/>
      <dgm:spPr/>
      <dgm:t>
        <a:bodyPr/>
        <a:lstStyle/>
        <a:p>
          <a:endParaRPr lang="en-US" sz="2000"/>
        </a:p>
      </dgm:t>
    </dgm:pt>
    <dgm:pt modelId="{9E2CA057-2305-43EF-8B7D-1D568F7E5D86}" type="sibTrans" cxnId="{A43EB8A6-5CDD-4D12-8754-074C20119527}">
      <dgm:prSet/>
      <dgm:spPr/>
      <dgm:t>
        <a:bodyPr/>
        <a:lstStyle/>
        <a:p>
          <a:endParaRPr lang="en-US" sz="2000"/>
        </a:p>
      </dgm:t>
    </dgm:pt>
    <dgm:pt modelId="{EE5BAB1F-7382-4247-A9AD-3770E1F7ADFD}">
      <dgm:prSet custT="1"/>
      <dgm:spPr/>
      <dgm:t>
        <a:bodyPr/>
        <a:lstStyle/>
        <a:p>
          <a:pPr>
            <a:lnSpc>
              <a:spcPct val="100000"/>
            </a:lnSpc>
          </a:pPr>
          <a:r>
            <a:rPr lang="es-MX" sz="1400" b="1" dirty="0"/>
            <a:t>Sesgo (</a:t>
          </a:r>
          <a:r>
            <a:rPr lang="es-MX" sz="1400" b="1" dirty="0" err="1"/>
            <a:t>bias</a:t>
          </a:r>
          <a:r>
            <a:rPr lang="es-MX" sz="1400" b="1" dirty="0"/>
            <a:t>): </a:t>
          </a:r>
          <a:r>
            <a:rPr lang="es-MX" sz="1400" dirty="0"/>
            <a:t>Representa el efecto de un cierto nivel de activación.  El sesgo ajusta la salida de una neurona independientemente de las entradas. </a:t>
          </a:r>
          <a:endParaRPr lang="en-US" sz="1400" dirty="0"/>
        </a:p>
      </dgm:t>
    </dgm:pt>
    <dgm:pt modelId="{8E204A91-0DE5-4281-BE82-90A921AE42A4}" type="parTrans" cxnId="{938D345E-ABBE-4323-8BEF-9321FDD21266}">
      <dgm:prSet/>
      <dgm:spPr/>
      <dgm:t>
        <a:bodyPr/>
        <a:lstStyle/>
        <a:p>
          <a:endParaRPr lang="en-US" sz="2000"/>
        </a:p>
      </dgm:t>
    </dgm:pt>
    <dgm:pt modelId="{8B09A649-18AD-4DDC-9965-D99C7D277A22}" type="sibTrans" cxnId="{938D345E-ABBE-4323-8BEF-9321FDD21266}">
      <dgm:prSet/>
      <dgm:spPr/>
      <dgm:t>
        <a:bodyPr/>
        <a:lstStyle/>
        <a:p>
          <a:endParaRPr lang="en-US" sz="2000"/>
        </a:p>
      </dgm:t>
    </dgm:pt>
    <dgm:pt modelId="{8BB00780-0909-4D90-B1DD-18B3C27E5957}">
      <dgm:prSet custT="1"/>
      <dgm:spPr/>
      <dgm:t>
        <a:bodyPr/>
        <a:lstStyle/>
        <a:p>
          <a:pPr>
            <a:lnSpc>
              <a:spcPct val="100000"/>
            </a:lnSpc>
          </a:pPr>
          <a:r>
            <a:rPr lang="es-ES" sz="1400" b="1" dirty="0"/>
            <a:t>Suma ponderada (</a:t>
          </a:r>
          <a:r>
            <a:rPr lang="es-ES" sz="1400" b="1" dirty="0" err="1"/>
            <a:t>weighted</a:t>
          </a:r>
          <a:r>
            <a:rPr lang="es-ES" sz="1400" b="1" dirty="0"/>
            <a:t> sum): </a:t>
          </a:r>
          <a:r>
            <a:rPr lang="es-ES" sz="1400" dirty="0"/>
            <a:t>Las entradas se combinan multiplicándolas por sus respectivos pesos y sumándolas. </a:t>
          </a:r>
          <a:r>
            <a:rPr lang="es-MX" sz="1400" dirty="0"/>
            <a:t>Esta suma ponderada representa la influencia de todas las entradas en la neurona, incluyendo el sesgo.</a:t>
          </a:r>
          <a:endParaRPr lang="en-US" sz="1400" dirty="0"/>
        </a:p>
      </dgm:t>
    </dgm:pt>
    <dgm:pt modelId="{31AC09CA-8410-447D-8F64-A8D7C061C3D5}" type="parTrans" cxnId="{DB0F2163-E2EF-442F-A613-D68BC13C5125}">
      <dgm:prSet/>
      <dgm:spPr/>
      <dgm:t>
        <a:bodyPr/>
        <a:lstStyle/>
        <a:p>
          <a:endParaRPr lang="en-US" sz="2000"/>
        </a:p>
      </dgm:t>
    </dgm:pt>
    <dgm:pt modelId="{24EDC18A-714D-41ED-9681-A699D6B10340}" type="sibTrans" cxnId="{DB0F2163-E2EF-442F-A613-D68BC13C5125}">
      <dgm:prSet/>
      <dgm:spPr/>
      <dgm:t>
        <a:bodyPr/>
        <a:lstStyle/>
        <a:p>
          <a:endParaRPr lang="en-US" sz="2000"/>
        </a:p>
      </dgm:t>
    </dgm:pt>
    <dgm:pt modelId="{8009C66C-1AC5-43D3-BDD5-CDD2B0023D88}">
      <dgm:prSet custT="1"/>
      <dgm:spPr/>
      <dgm:t>
        <a:bodyPr/>
        <a:lstStyle/>
        <a:p>
          <a:pPr>
            <a:lnSpc>
              <a:spcPct val="100000"/>
            </a:lnSpc>
          </a:pPr>
          <a:r>
            <a:rPr lang="es-ES" sz="1400" b="1" dirty="0"/>
            <a:t>Salida (output): </a:t>
          </a:r>
          <a:r>
            <a:rPr lang="es-ES" sz="1400" b="0" dirty="0"/>
            <a:t>La</a:t>
          </a:r>
          <a:r>
            <a:rPr lang="es-ES" sz="1400" dirty="0"/>
            <a:t> salida de la neurona es el resultado de aplicar la función de activación a la suma ponderada. Esta salida se transmite a otras neuronas en la red como entrada, contribuyendo así al procesamiento de los datos en la red.</a:t>
          </a:r>
          <a:endParaRPr lang="en-US" sz="1400" dirty="0"/>
        </a:p>
      </dgm:t>
    </dgm:pt>
    <dgm:pt modelId="{5F569AEC-D0A2-4951-BC1C-29D0ED6FB903}" type="parTrans" cxnId="{BD81AA52-D50E-41DB-8A8F-FD364AAF444A}">
      <dgm:prSet/>
      <dgm:spPr/>
      <dgm:t>
        <a:bodyPr/>
        <a:lstStyle/>
        <a:p>
          <a:endParaRPr lang="en-US" sz="2000"/>
        </a:p>
      </dgm:t>
    </dgm:pt>
    <dgm:pt modelId="{B7750EE7-6883-41A1-B311-8306AABE1F97}" type="sibTrans" cxnId="{BD81AA52-D50E-41DB-8A8F-FD364AAF444A}">
      <dgm:prSet/>
      <dgm:spPr/>
      <dgm:t>
        <a:bodyPr/>
        <a:lstStyle/>
        <a:p>
          <a:endParaRPr lang="en-US" sz="2000"/>
        </a:p>
      </dgm:t>
    </dgm:pt>
    <dgm:pt modelId="{0929D9EF-359C-4EFC-AE9B-432984D576FD}">
      <dgm:prSet custT="1"/>
      <dgm:spPr/>
      <dgm:t>
        <a:bodyPr/>
        <a:lstStyle/>
        <a:p>
          <a:pPr>
            <a:lnSpc>
              <a:spcPct val="100000"/>
            </a:lnSpc>
          </a:pPr>
          <a:r>
            <a:rPr lang="es-MX" sz="1400" b="1" i="0" dirty="0"/>
            <a:t>Función de activación:</a:t>
          </a:r>
          <a:r>
            <a:rPr lang="es-MX" sz="1400" b="0" i="0" dirty="0"/>
            <a:t> Función que decide si una neurona debe activarse o no. Es como un interruptor que determina la salida de la neurona basándose en la suma ponderada de sus entradas más el sesgo.</a:t>
          </a:r>
          <a:endParaRPr lang="en-US" sz="1400" dirty="0"/>
        </a:p>
      </dgm:t>
    </dgm:pt>
    <dgm:pt modelId="{4CB2E879-6722-4069-9F8F-63C32BCAC46D}" type="parTrans" cxnId="{3A5B5D2B-BA2C-4C3C-B923-79C1CCEAA4AD}">
      <dgm:prSet/>
      <dgm:spPr/>
      <dgm:t>
        <a:bodyPr/>
        <a:lstStyle/>
        <a:p>
          <a:endParaRPr lang="es-CL" sz="2000"/>
        </a:p>
      </dgm:t>
    </dgm:pt>
    <dgm:pt modelId="{F7ACAD4C-73FD-491D-9B27-EC864869BE3D}" type="sibTrans" cxnId="{3A5B5D2B-BA2C-4C3C-B923-79C1CCEAA4AD}">
      <dgm:prSet/>
      <dgm:spPr/>
      <dgm:t>
        <a:bodyPr/>
        <a:lstStyle/>
        <a:p>
          <a:endParaRPr lang="es-CL" sz="2000"/>
        </a:p>
      </dgm:t>
    </dgm:pt>
    <dgm:pt modelId="{71554534-57B1-4FDA-B4CE-A6F60D072073}" type="pres">
      <dgm:prSet presAssocID="{128133DB-6575-4B02-B0E2-57AFC579FEEA}" presName="root" presStyleCnt="0">
        <dgm:presLayoutVars>
          <dgm:dir/>
          <dgm:resizeHandles val="exact"/>
        </dgm:presLayoutVars>
      </dgm:prSet>
      <dgm:spPr/>
    </dgm:pt>
    <dgm:pt modelId="{7B953CD5-9FCC-4D00-BDE2-00A266DF1A17}" type="pres">
      <dgm:prSet presAssocID="{10036457-E83C-4067-8A6D-82416FAF8EEF}" presName="compNode" presStyleCnt="0"/>
      <dgm:spPr/>
    </dgm:pt>
    <dgm:pt modelId="{083DAAB6-882F-49D7-9628-9E1E64949D44}" type="pres">
      <dgm:prSet presAssocID="{10036457-E83C-4067-8A6D-82416FAF8EEF}" presName="bgRect" presStyleLbl="bgShp" presStyleIdx="0" presStyleCnt="6"/>
      <dgm:spPr/>
    </dgm:pt>
    <dgm:pt modelId="{D6208DF1-7527-4C67-9084-741CECFC7137}" type="pres">
      <dgm:prSet presAssocID="{10036457-E83C-4067-8A6D-82416FAF8EE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erebro"/>
        </a:ext>
      </dgm:extLst>
    </dgm:pt>
    <dgm:pt modelId="{B00C0130-5DD5-492E-9F46-FE0048A25829}" type="pres">
      <dgm:prSet presAssocID="{10036457-E83C-4067-8A6D-82416FAF8EEF}" presName="spaceRect" presStyleCnt="0"/>
      <dgm:spPr/>
    </dgm:pt>
    <dgm:pt modelId="{A144E3E3-699D-443E-909B-55A19F13EC06}" type="pres">
      <dgm:prSet presAssocID="{10036457-E83C-4067-8A6D-82416FAF8EEF}" presName="parTx" presStyleLbl="revTx" presStyleIdx="0" presStyleCnt="6">
        <dgm:presLayoutVars>
          <dgm:chMax val="0"/>
          <dgm:chPref val="0"/>
        </dgm:presLayoutVars>
      </dgm:prSet>
      <dgm:spPr/>
    </dgm:pt>
    <dgm:pt modelId="{0BD8E9A1-C760-4251-B100-56CF12C5FBC9}" type="pres">
      <dgm:prSet presAssocID="{17C07B58-0570-4CA0-B04C-ABC11BB37BC1}" presName="sibTrans" presStyleCnt="0"/>
      <dgm:spPr/>
    </dgm:pt>
    <dgm:pt modelId="{E0BA20CA-6414-4BFF-8AD3-BCBCCBB31610}" type="pres">
      <dgm:prSet presAssocID="{A533B386-8517-4BBD-960F-7993980C4911}" presName="compNode" presStyleCnt="0"/>
      <dgm:spPr/>
    </dgm:pt>
    <dgm:pt modelId="{242C7A6F-A64B-4F53-BBB9-DE4B8E5287F7}" type="pres">
      <dgm:prSet presAssocID="{A533B386-8517-4BBD-960F-7993980C4911}" presName="bgRect" presStyleLbl="bgShp" presStyleIdx="1" presStyleCnt="6"/>
      <dgm:spPr/>
    </dgm:pt>
    <dgm:pt modelId="{6C4D2D8E-9601-4EA1-ACF0-23FC11B5D933}" type="pres">
      <dgm:prSet presAssocID="{A533B386-8517-4BBD-960F-7993980C491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scala"/>
        </a:ext>
      </dgm:extLst>
    </dgm:pt>
    <dgm:pt modelId="{F52F031D-F852-4F2C-9D3D-E439D103A948}" type="pres">
      <dgm:prSet presAssocID="{A533B386-8517-4BBD-960F-7993980C4911}" presName="spaceRect" presStyleCnt="0"/>
      <dgm:spPr/>
    </dgm:pt>
    <dgm:pt modelId="{64A3C698-9F4A-46FB-BB80-C1FF0CBCE247}" type="pres">
      <dgm:prSet presAssocID="{A533B386-8517-4BBD-960F-7993980C4911}" presName="parTx" presStyleLbl="revTx" presStyleIdx="1" presStyleCnt="6">
        <dgm:presLayoutVars>
          <dgm:chMax val="0"/>
          <dgm:chPref val="0"/>
        </dgm:presLayoutVars>
      </dgm:prSet>
      <dgm:spPr/>
    </dgm:pt>
    <dgm:pt modelId="{82CBDA6A-6541-4F77-BE47-73AFC68689C5}" type="pres">
      <dgm:prSet presAssocID="{9E2CA057-2305-43EF-8B7D-1D568F7E5D86}" presName="sibTrans" presStyleCnt="0"/>
      <dgm:spPr/>
    </dgm:pt>
    <dgm:pt modelId="{AC95D775-E5BA-432E-A8BC-86D6D6DBEDE1}" type="pres">
      <dgm:prSet presAssocID="{EE5BAB1F-7382-4247-A9AD-3770E1F7ADFD}" presName="compNode" presStyleCnt="0"/>
      <dgm:spPr/>
    </dgm:pt>
    <dgm:pt modelId="{8C6A4668-9308-48A3-98A7-7086F59A5D4D}" type="pres">
      <dgm:prSet presAssocID="{EE5BAB1F-7382-4247-A9AD-3770E1F7ADFD}" presName="bgRect" presStyleLbl="bgShp" presStyleIdx="2" presStyleCnt="6"/>
      <dgm:spPr/>
    </dgm:pt>
    <dgm:pt modelId="{C05AC0F3-3632-4B77-86A5-15AA4F467A0F}" type="pres">
      <dgm:prSet presAssocID="{EE5BAB1F-7382-4247-A9AD-3770E1F7ADF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ing Cards"/>
        </a:ext>
      </dgm:extLst>
    </dgm:pt>
    <dgm:pt modelId="{5C2D723E-A1F4-476C-B0A2-A4D2D5F8EA4A}" type="pres">
      <dgm:prSet presAssocID="{EE5BAB1F-7382-4247-A9AD-3770E1F7ADFD}" presName="spaceRect" presStyleCnt="0"/>
      <dgm:spPr/>
    </dgm:pt>
    <dgm:pt modelId="{0463850F-1C97-46EB-B7E4-9480C7E257FD}" type="pres">
      <dgm:prSet presAssocID="{EE5BAB1F-7382-4247-A9AD-3770E1F7ADFD}" presName="parTx" presStyleLbl="revTx" presStyleIdx="2" presStyleCnt="6">
        <dgm:presLayoutVars>
          <dgm:chMax val="0"/>
          <dgm:chPref val="0"/>
        </dgm:presLayoutVars>
      </dgm:prSet>
      <dgm:spPr/>
    </dgm:pt>
    <dgm:pt modelId="{2332AEFD-09CA-475E-B507-0935759CECD1}" type="pres">
      <dgm:prSet presAssocID="{8B09A649-18AD-4DDC-9965-D99C7D277A22}" presName="sibTrans" presStyleCnt="0"/>
      <dgm:spPr/>
    </dgm:pt>
    <dgm:pt modelId="{DD978286-96B5-45FC-9A61-5012D8CA0820}" type="pres">
      <dgm:prSet presAssocID="{8BB00780-0909-4D90-B1DD-18B3C27E5957}" presName="compNode" presStyleCnt="0"/>
      <dgm:spPr/>
    </dgm:pt>
    <dgm:pt modelId="{233D4AAA-8E99-4C62-8ED3-12E60AFBE83F}" type="pres">
      <dgm:prSet presAssocID="{8BB00780-0909-4D90-B1DD-18B3C27E5957}" presName="bgRect" presStyleLbl="bgShp" presStyleIdx="3" presStyleCnt="6"/>
      <dgm:spPr/>
    </dgm:pt>
    <dgm:pt modelId="{9CA17957-B28C-4558-B7AE-891A9F9DC173}" type="pres">
      <dgm:prSet presAssocID="{8BB00780-0909-4D90-B1DD-18B3C27E595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lculadora"/>
        </a:ext>
      </dgm:extLst>
    </dgm:pt>
    <dgm:pt modelId="{52109871-234E-49AE-8ABC-AAC8C9AB42AE}" type="pres">
      <dgm:prSet presAssocID="{8BB00780-0909-4D90-B1DD-18B3C27E5957}" presName="spaceRect" presStyleCnt="0"/>
      <dgm:spPr/>
    </dgm:pt>
    <dgm:pt modelId="{7CCA3165-3D01-4072-BC78-8F2D1D9B3843}" type="pres">
      <dgm:prSet presAssocID="{8BB00780-0909-4D90-B1DD-18B3C27E5957}" presName="parTx" presStyleLbl="revTx" presStyleIdx="3" presStyleCnt="6">
        <dgm:presLayoutVars>
          <dgm:chMax val="0"/>
          <dgm:chPref val="0"/>
        </dgm:presLayoutVars>
      </dgm:prSet>
      <dgm:spPr/>
    </dgm:pt>
    <dgm:pt modelId="{1F29E122-ADDF-4ECF-ACD4-F4131A37659B}" type="pres">
      <dgm:prSet presAssocID="{24EDC18A-714D-41ED-9681-A699D6B10340}" presName="sibTrans" presStyleCnt="0"/>
      <dgm:spPr/>
    </dgm:pt>
    <dgm:pt modelId="{1E756C66-DFF7-4A07-A963-6CCF0117B011}" type="pres">
      <dgm:prSet presAssocID="{0929D9EF-359C-4EFC-AE9B-432984D576FD}" presName="compNode" presStyleCnt="0"/>
      <dgm:spPr/>
    </dgm:pt>
    <dgm:pt modelId="{E9ECE7B9-C795-442B-8D5C-E3BFA8312B0B}" type="pres">
      <dgm:prSet presAssocID="{0929D9EF-359C-4EFC-AE9B-432984D576FD}" presName="bgRect" presStyleLbl="bgShp" presStyleIdx="4" presStyleCnt="6"/>
      <dgm:spPr/>
    </dgm:pt>
    <dgm:pt modelId="{3C5627A8-793C-46C6-BC6C-A855CD0108FE}" type="pres">
      <dgm:prSet presAssocID="{0929D9EF-359C-4EFC-AE9B-432984D576FD}"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otencia con relleno sólido"/>
        </a:ext>
      </dgm:extLst>
    </dgm:pt>
    <dgm:pt modelId="{8E7FEF5C-1B75-4349-A234-91093EAD2102}" type="pres">
      <dgm:prSet presAssocID="{0929D9EF-359C-4EFC-AE9B-432984D576FD}" presName="spaceRect" presStyleCnt="0"/>
      <dgm:spPr/>
    </dgm:pt>
    <dgm:pt modelId="{44C3A602-87FF-427E-B74E-FAD8F78D83FE}" type="pres">
      <dgm:prSet presAssocID="{0929D9EF-359C-4EFC-AE9B-432984D576FD}" presName="parTx" presStyleLbl="revTx" presStyleIdx="4" presStyleCnt="6">
        <dgm:presLayoutVars>
          <dgm:chMax val="0"/>
          <dgm:chPref val="0"/>
        </dgm:presLayoutVars>
      </dgm:prSet>
      <dgm:spPr/>
    </dgm:pt>
    <dgm:pt modelId="{555DD1F6-E801-4042-9A6A-12D0B8898F6F}" type="pres">
      <dgm:prSet presAssocID="{F7ACAD4C-73FD-491D-9B27-EC864869BE3D}" presName="sibTrans" presStyleCnt="0"/>
      <dgm:spPr/>
    </dgm:pt>
    <dgm:pt modelId="{14BC40DD-B174-4737-94CB-38BE7ECA561D}" type="pres">
      <dgm:prSet presAssocID="{8009C66C-1AC5-43D3-BDD5-CDD2B0023D88}" presName="compNode" presStyleCnt="0"/>
      <dgm:spPr/>
    </dgm:pt>
    <dgm:pt modelId="{65C9CE0A-2F56-4721-83B0-701CF1CEA8A9}" type="pres">
      <dgm:prSet presAssocID="{8009C66C-1AC5-43D3-BDD5-CDD2B0023D88}" presName="bgRect" presStyleLbl="bgShp" presStyleIdx="5" presStyleCnt="6"/>
      <dgm:spPr/>
    </dgm:pt>
    <dgm:pt modelId="{261752ED-AD85-4DA7-B73F-04EB14B5E9F3}" type="pres">
      <dgm:prSet presAssocID="{8009C66C-1AC5-43D3-BDD5-CDD2B0023D8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sconectado"/>
        </a:ext>
      </dgm:extLst>
    </dgm:pt>
    <dgm:pt modelId="{28118B14-ADF5-4CC8-8D1F-B3F890CB06F9}" type="pres">
      <dgm:prSet presAssocID="{8009C66C-1AC5-43D3-BDD5-CDD2B0023D88}" presName="spaceRect" presStyleCnt="0"/>
      <dgm:spPr/>
    </dgm:pt>
    <dgm:pt modelId="{B84A74EB-F5AB-420D-AB6D-C825912B824B}" type="pres">
      <dgm:prSet presAssocID="{8009C66C-1AC5-43D3-BDD5-CDD2B0023D88}" presName="parTx" presStyleLbl="revTx" presStyleIdx="5" presStyleCnt="6">
        <dgm:presLayoutVars>
          <dgm:chMax val="0"/>
          <dgm:chPref val="0"/>
        </dgm:presLayoutVars>
      </dgm:prSet>
      <dgm:spPr/>
    </dgm:pt>
  </dgm:ptLst>
  <dgm:cxnLst>
    <dgm:cxn modelId="{6FFF5315-863E-4C44-B074-A8D644A437DE}" type="presOf" srcId="{EE5BAB1F-7382-4247-A9AD-3770E1F7ADFD}" destId="{0463850F-1C97-46EB-B7E4-9480C7E257FD}" srcOrd="0" destOrd="0" presId="urn:microsoft.com/office/officeart/2018/2/layout/IconVerticalSolidList"/>
    <dgm:cxn modelId="{CACC3C25-C1A1-47D2-BCD2-768BCD2732C6}" type="presOf" srcId="{10036457-E83C-4067-8A6D-82416FAF8EEF}" destId="{A144E3E3-699D-443E-909B-55A19F13EC06}" srcOrd="0" destOrd="0" presId="urn:microsoft.com/office/officeart/2018/2/layout/IconVerticalSolidList"/>
    <dgm:cxn modelId="{3A5B5D2B-BA2C-4C3C-B923-79C1CCEAA4AD}" srcId="{128133DB-6575-4B02-B0E2-57AFC579FEEA}" destId="{0929D9EF-359C-4EFC-AE9B-432984D576FD}" srcOrd="4" destOrd="0" parTransId="{4CB2E879-6722-4069-9F8F-63C32BCAC46D}" sibTransId="{F7ACAD4C-73FD-491D-9B27-EC864869BE3D}"/>
    <dgm:cxn modelId="{D4678F3C-9ADD-4353-BC3F-3DBE09340D39}" srcId="{128133DB-6575-4B02-B0E2-57AFC579FEEA}" destId="{10036457-E83C-4067-8A6D-82416FAF8EEF}" srcOrd="0" destOrd="0" parTransId="{B2A28F00-4F29-42DA-BAAF-FB501CD2650C}" sibTransId="{17C07B58-0570-4CA0-B04C-ABC11BB37BC1}"/>
    <dgm:cxn modelId="{938D345E-ABBE-4323-8BEF-9321FDD21266}" srcId="{128133DB-6575-4B02-B0E2-57AFC579FEEA}" destId="{EE5BAB1F-7382-4247-A9AD-3770E1F7ADFD}" srcOrd="2" destOrd="0" parTransId="{8E204A91-0DE5-4281-BE82-90A921AE42A4}" sibTransId="{8B09A649-18AD-4DDC-9965-D99C7D277A22}"/>
    <dgm:cxn modelId="{DB0F2163-E2EF-442F-A613-D68BC13C5125}" srcId="{128133DB-6575-4B02-B0E2-57AFC579FEEA}" destId="{8BB00780-0909-4D90-B1DD-18B3C27E5957}" srcOrd="3" destOrd="0" parTransId="{31AC09CA-8410-447D-8F64-A8D7C061C3D5}" sibTransId="{24EDC18A-714D-41ED-9681-A699D6B10340}"/>
    <dgm:cxn modelId="{7ED63A65-2C55-43E5-AD4C-C5DD4E8DA4F7}" type="presOf" srcId="{8009C66C-1AC5-43D3-BDD5-CDD2B0023D88}" destId="{B84A74EB-F5AB-420D-AB6D-C825912B824B}" srcOrd="0" destOrd="0" presId="urn:microsoft.com/office/officeart/2018/2/layout/IconVerticalSolidList"/>
    <dgm:cxn modelId="{5E71E947-2178-437C-AD59-BFDD61EC19FB}" type="presOf" srcId="{8BB00780-0909-4D90-B1DD-18B3C27E5957}" destId="{7CCA3165-3D01-4072-BC78-8F2D1D9B3843}" srcOrd="0" destOrd="0" presId="urn:microsoft.com/office/officeart/2018/2/layout/IconVerticalSolidList"/>
    <dgm:cxn modelId="{BD81AA52-D50E-41DB-8A8F-FD364AAF444A}" srcId="{128133DB-6575-4B02-B0E2-57AFC579FEEA}" destId="{8009C66C-1AC5-43D3-BDD5-CDD2B0023D88}" srcOrd="5" destOrd="0" parTransId="{5F569AEC-D0A2-4951-BC1C-29D0ED6FB903}" sibTransId="{B7750EE7-6883-41A1-B311-8306AABE1F97}"/>
    <dgm:cxn modelId="{A43EB8A6-5CDD-4D12-8754-074C20119527}" srcId="{128133DB-6575-4B02-B0E2-57AFC579FEEA}" destId="{A533B386-8517-4BBD-960F-7993980C4911}" srcOrd="1" destOrd="0" parTransId="{CCCA3B12-2CA5-4732-A20B-CB6919EC6AFC}" sibTransId="{9E2CA057-2305-43EF-8B7D-1D568F7E5D86}"/>
    <dgm:cxn modelId="{45BBC6B4-B1A3-471A-9D13-CED703B59357}" type="presOf" srcId="{128133DB-6575-4B02-B0E2-57AFC579FEEA}" destId="{71554534-57B1-4FDA-B4CE-A6F60D072073}" srcOrd="0" destOrd="0" presId="urn:microsoft.com/office/officeart/2018/2/layout/IconVerticalSolidList"/>
    <dgm:cxn modelId="{85A15FB8-9CFA-4B70-99AA-938578C3CA13}" type="presOf" srcId="{0929D9EF-359C-4EFC-AE9B-432984D576FD}" destId="{44C3A602-87FF-427E-B74E-FAD8F78D83FE}" srcOrd="0" destOrd="0" presId="urn:microsoft.com/office/officeart/2018/2/layout/IconVerticalSolidList"/>
    <dgm:cxn modelId="{F171B6D5-9EFB-436E-8DC8-64715F2C7FD6}" type="presOf" srcId="{A533B386-8517-4BBD-960F-7993980C4911}" destId="{64A3C698-9F4A-46FB-BB80-C1FF0CBCE247}" srcOrd="0" destOrd="0" presId="urn:microsoft.com/office/officeart/2018/2/layout/IconVerticalSolidList"/>
    <dgm:cxn modelId="{F6BD030F-D501-407D-A6D1-06F3A93ED23E}" type="presParOf" srcId="{71554534-57B1-4FDA-B4CE-A6F60D072073}" destId="{7B953CD5-9FCC-4D00-BDE2-00A266DF1A17}" srcOrd="0" destOrd="0" presId="urn:microsoft.com/office/officeart/2018/2/layout/IconVerticalSolidList"/>
    <dgm:cxn modelId="{1C5F81AF-1A1D-4B00-9C33-5E3C13019F55}" type="presParOf" srcId="{7B953CD5-9FCC-4D00-BDE2-00A266DF1A17}" destId="{083DAAB6-882F-49D7-9628-9E1E64949D44}" srcOrd="0" destOrd="0" presId="urn:microsoft.com/office/officeart/2018/2/layout/IconVerticalSolidList"/>
    <dgm:cxn modelId="{AEFEF28D-3F5D-4020-B60A-E11F31CCE55D}" type="presParOf" srcId="{7B953CD5-9FCC-4D00-BDE2-00A266DF1A17}" destId="{D6208DF1-7527-4C67-9084-741CECFC7137}" srcOrd="1" destOrd="0" presId="urn:microsoft.com/office/officeart/2018/2/layout/IconVerticalSolidList"/>
    <dgm:cxn modelId="{EECE993A-44B8-4996-999D-B99657B2250C}" type="presParOf" srcId="{7B953CD5-9FCC-4D00-BDE2-00A266DF1A17}" destId="{B00C0130-5DD5-492E-9F46-FE0048A25829}" srcOrd="2" destOrd="0" presId="urn:microsoft.com/office/officeart/2018/2/layout/IconVerticalSolidList"/>
    <dgm:cxn modelId="{39394CFA-CE87-4945-8377-850F812B667B}" type="presParOf" srcId="{7B953CD5-9FCC-4D00-BDE2-00A266DF1A17}" destId="{A144E3E3-699D-443E-909B-55A19F13EC06}" srcOrd="3" destOrd="0" presId="urn:microsoft.com/office/officeart/2018/2/layout/IconVerticalSolidList"/>
    <dgm:cxn modelId="{6B6E3F4D-2F9A-4CC0-8963-64BC2C5FBFB2}" type="presParOf" srcId="{71554534-57B1-4FDA-B4CE-A6F60D072073}" destId="{0BD8E9A1-C760-4251-B100-56CF12C5FBC9}" srcOrd="1" destOrd="0" presId="urn:microsoft.com/office/officeart/2018/2/layout/IconVerticalSolidList"/>
    <dgm:cxn modelId="{CA6A415F-ABF0-4FC2-9A75-0049524FECB9}" type="presParOf" srcId="{71554534-57B1-4FDA-B4CE-A6F60D072073}" destId="{E0BA20CA-6414-4BFF-8AD3-BCBCCBB31610}" srcOrd="2" destOrd="0" presId="urn:microsoft.com/office/officeart/2018/2/layout/IconVerticalSolidList"/>
    <dgm:cxn modelId="{340E0A36-E446-4D13-9227-F29420FF3119}" type="presParOf" srcId="{E0BA20CA-6414-4BFF-8AD3-BCBCCBB31610}" destId="{242C7A6F-A64B-4F53-BBB9-DE4B8E5287F7}" srcOrd="0" destOrd="0" presId="urn:microsoft.com/office/officeart/2018/2/layout/IconVerticalSolidList"/>
    <dgm:cxn modelId="{6439B333-BF0F-44FC-9C4E-831E9E6DF0A3}" type="presParOf" srcId="{E0BA20CA-6414-4BFF-8AD3-BCBCCBB31610}" destId="{6C4D2D8E-9601-4EA1-ACF0-23FC11B5D933}" srcOrd="1" destOrd="0" presId="urn:microsoft.com/office/officeart/2018/2/layout/IconVerticalSolidList"/>
    <dgm:cxn modelId="{10C72076-4DE9-4EFD-A699-2E555ED9E7A6}" type="presParOf" srcId="{E0BA20CA-6414-4BFF-8AD3-BCBCCBB31610}" destId="{F52F031D-F852-4F2C-9D3D-E439D103A948}" srcOrd="2" destOrd="0" presId="urn:microsoft.com/office/officeart/2018/2/layout/IconVerticalSolidList"/>
    <dgm:cxn modelId="{01559003-DCFE-4E51-8483-20EDED81FC5B}" type="presParOf" srcId="{E0BA20CA-6414-4BFF-8AD3-BCBCCBB31610}" destId="{64A3C698-9F4A-46FB-BB80-C1FF0CBCE247}" srcOrd="3" destOrd="0" presId="urn:microsoft.com/office/officeart/2018/2/layout/IconVerticalSolidList"/>
    <dgm:cxn modelId="{6A8058C1-456A-4B01-A31E-DAAFB5AC3360}" type="presParOf" srcId="{71554534-57B1-4FDA-B4CE-A6F60D072073}" destId="{82CBDA6A-6541-4F77-BE47-73AFC68689C5}" srcOrd="3" destOrd="0" presId="urn:microsoft.com/office/officeart/2018/2/layout/IconVerticalSolidList"/>
    <dgm:cxn modelId="{05E7B2F4-73CD-4856-9394-91B8C91F2C0D}" type="presParOf" srcId="{71554534-57B1-4FDA-B4CE-A6F60D072073}" destId="{AC95D775-E5BA-432E-A8BC-86D6D6DBEDE1}" srcOrd="4" destOrd="0" presId="urn:microsoft.com/office/officeart/2018/2/layout/IconVerticalSolidList"/>
    <dgm:cxn modelId="{A1D39E0A-007A-4279-8F32-14CFDD3A1987}" type="presParOf" srcId="{AC95D775-E5BA-432E-A8BC-86D6D6DBEDE1}" destId="{8C6A4668-9308-48A3-98A7-7086F59A5D4D}" srcOrd="0" destOrd="0" presId="urn:microsoft.com/office/officeart/2018/2/layout/IconVerticalSolidList"/>
    <dgm:cxn modelId="{39F91231-9F44-411A-9F54-25FBCFF189C4}" type="presParOf" srcId="{AC95D775-E5BA-432E-A8BC-86D6D6DBEDE1}" destId="{C05AC0F3-3632-4B77-86A5-15AA4F467A0F}" srcOrd="1" destOrd="0" presId="urn:microsoft.com/office/officeart/2018/2/layout/IconVerticalSolidList"/>
    <dgm:cxn modelId="{922626AB-1640-4B80-8F91-1C5CD5978FA5}" type="presParOf" srcId="{AC95D775-E5BA-432E-A8BC-86D6D6DBEDE1}" destId="{5C2D723E-A1F4-476C-B0A2-A4D2D5F8EA4A}" srcOrd="2" destOrd="0" presId="urn:microsoft.com/office/officeart/2018/2/layout/IconVerticalSolidList"/>
    <dgm:cxn modelId="{E0633435-AB9B-4660-93F0-DF1C071C8AA9}" type="presParOf" srcId="{AC95D775-E5BA-432E-A8BC-86D6D6DBEDE1}" destId="{0463850F-1C97-46EB-B7E4-9480C7E257FD}" srcOrd="3" destOrd="0" presId="urn:microsoft.com/office/officeart/2018/2/layout/IconVerticalSolidList"/>
    <dgm:cxn modelId="{28F4BC72-CD7C-4730-88E0-17676CC36F96}" type="presParOf" srcId="{71554534-57B1-4FDA-B4CE-A6F60D072073}" destId="{2332AEFD-09CA-475E-B507-0935759CECD1}" srcOrd="5" destOrd="0" presId="urn:microsoft.com/office/officeart/2018/2/layout/IconVerticalSolidList"/>
    <dgm:cxn modelId="{FAC884D1-5C5C-47B3-8269-B21F9AE6619C}" type="presParOf" srcId="{71554534-57B1-4FDA-B4CE-A6F60D072073}" destId="{DD978286-96B5-45FC-9A61-5012D8CA0820}" srcOrd="6" destOrd="0" presId="urn:microsoft.com/office/officeart/2018/2/layout/IconVerticalSolidList"/>
    <dgm:cxn modelId="{55E0AF7C-4B3B-4ADA-8A35-D0E35A2A41E7}" type="presParOf" srcId="{DD978286-96B5-45FC-9A61-5012D8CA0820}" destId="{233D4AAA-8E99-4C62-8ED3-12E60AFBE83F}" srcOrd="0" destOrd="0" presId="urn:microsoft.com/office/officeart/2018/2/layout/IconVerticalSolidList"/>
    <dgm:cxn modelId="{306C38B4-A9BE-4655-9C61-2C873B399112}" type="presParOf" srcId="{DD978286-96B5-45FC-9A61-5012D8CA0820}" destId="{9CA17957-B28C-4558-B7AE-891A9F9DC173}" srcOrd="1" destOrd="0" presId="urn:microsoft.com/office/officeart/2018/2/layout/IconVerticalSolidList"/>
    <dgm:cxn modelId="{70F93AAF-8A3F-405E-9ECF-CAF09C516130}" type="presParOf" srcId="{DD978286-96B5-45FC-9A61-5012D8CA0820}" destId="{52109871-234E-49AE-8ABC-AAC8C9AB42AE}" srcOrd="2" destOrd="0" presId="urn:microsoft.com/office/officeart/2018/2/layout/IconVerticalSolidList"/>
    <dgm:cxn modelId="{5DFC3CEA-CAD9-40D9-8C98-3473513729B8}" type="presParOf" srcId="{DD978286-96B5-45FC-9A61-5012D8CA0820}" destId="{7CCA3165-3D01-4072-BC78-8F2D1D9B3843}" srcOrd="3" destOrd="0" presId="urn:microsoft.com/office/officeart/2018/2/layout/IconVerticalSolidList"/>
    <dgm:cxn modelId="{518BACF5-D166-4281-BD2F-478DACED9A45}" type="presParOf" srcId="{71554534-57B1-4FDA-B4CE-A6F60D072073}" destId="{1F29E122-ADDF-4ECF-ACD4-F4131A37659B}" srcOrd="7" destOrd="0" presId="urn:microsoft.com/office/officeart/2018/2/layout/IconVerticalSolidList"/>
    <dgm:cxn modelId="{54B30810-AB2B-49F2-AF6D-0383050FE45C}" type="presParOf" srcId="{71554534-57B1-4FDA-B4CE-A6F60D072073}" destId="{1E756C66-DFF7-4A07-A963-6CCF0117B011}" srcOrd="8" destOrd="0" presId="urn:microsoft.com/office/officeart/2018/2/layout/IconVerticalSolidList"/>
    <dgm:cxn modelId="{54019FD8-7880-4AB3-93B5-49C969BFFE37}" type="presParOf" srcId="{1E756C66-DFF7-4A07-A963-6CCF0117B011}" destId="{E9ECE7B9-C795-442B-8D5C-E3BFA8312B0B}" srcOrd="0" destOrd="0" presId="urn:microsoft.com/office/officeart/2018/2/layout/IconVerticalSolidList"/>
    <dgm:cxn modelId="{C134C294-E4B3-464E-BD81-CBB3CFAD80D9}" type="presParOf" srcId="{1E756C66-DFF7-4A07-A963-6CCF0117B011}" destId="{3C5627A8-793C-46C6-BC6C-A855CD0108FE}" srcOrd="1" destOrd="0" presId="urn:microsoft.com/office/officeart/2018/2/layout/IconVerticalSolidList"/>
    <dgm:cxn modelId="{41EB549F-0FEF-4A70-A7F6-AE1C35C3FEE7}" type="presParOf" srcId="{1E756C66-DFF7-4A07-A963-6CCF0117B011}" destId="{8E7FEF5C-1B75-4349-A234-91093EAD2102}" srcOrd="2" destOrd="0" presId="urn:microsoft.com/office/officeart/2018/2/layout/IconVerticalSolidList"/>
    <dgm:cxn modelId="{ECAFBD6C-2176-4EF5-9496-630B39B8263E}" type="presParOf" srcId="{1E756C66-DFF7-4A07-A963-6CCF0117B011}" destId="{44C3A602-87FF-427E-B74E-FAD8F78D83FE}" srcOrd="3" destOrd="0" presId="urn:microsoft.com/office/officeart/2018/2/layout/IconVerticalSolidList"/>
    <dgm:cxn modelId="{E3513A33-4AE7-45A0-AD9E-FD765C259962}" type="presParOf" srcId="{71554534-57B1-4FDA-B4CE-A6F60D072073}" destId="{555DD1F6-E801-4042-9A6A-12D0B8898F6F}" srcOrd="9" destOrd="0" presId="urn:microsoft.com/office/officeart/2018/2/layout/IconVerticalSolidList"/>
    <dgm:cxn modelId="{738B792F-255A-4C20-B25B-03FC80CD10B4}" type="presParOf" srcId="{71554534-57B1-4FDA-B4CE-A6F60D072073}" destId="{14BC40DD-B174-4737-94CB-38BE7ECA561D}" srcOrd="10" destOrd="0" presId="urn:microsoft.com/office/officeart/2018/2/layout/IconVerticalSolidList"/>
    <dgm:cxn modelId="{1343BF53-35CA-4104-9AF5-60E1D978D9ED}" type="presParOf" srcId="{14BC40DD-B174-4737-94CB-38BE7ECA561D}" destId="{65C9CE0A-2F56-4721-83B0-701CF1CEA8A9}" srcOrd="0" destOrd="0" presId="urn:microsoft.com/office/officeart/2018/2/layout/IconVerticalSolidList"/>
    <dgm:cxn modelId="{5DAC4D88-3490-41A6-80EA-97FE889C09A7}" type="presParOf" srcId="{14BC40DD-B174-4737-94CB-38BE7ECA561D}" destId="{261752ED-AD85-4DA7-B73F-04EB14B5E9F3}" srcOrd="1" destOrd="0" presId="urn:microsoft.com/office/officeart/2018/2/layout/IconVerticalSolidList"/>
    <dgm:cxn modelId="{38A59AA6-250F-4547-B14F-F47373D18298}" type="presParOf" srcId="{14BC40DD-B174-4737-94CB-38BE7ECA561D}" destId="{28118B14-ADF5-4CC8-8D1F-B3F890CB06F9}" srcOrd="2" destOrd="0" presId="urn:microsoft.com/office/officeart/2018/2/layout/IconVerticalSolidList"/>
    <dgm:cxn modelId="{38E10161-5C6B-4237-9081-5D878CE3C060}" type="presParOf" srcId="{14BC40DD-B174-4737-94CB-38BE7ECA561D}" destId="{B84A74EB-F5AB-420D-AB6D-C825912B82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A0A939-F73C-4FBF-982B-9A4F6134FB08}"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AE6C934D-54C7-4F83-ACE4-E8027DCE3B90}">
      <dgm:prSet custT="1"/>
      <dgm:spPr/>
      <dgm:t>
        <a:bodyPr/>
        <a:lstStyle/>
        <a:p>
          <a:pPr algn="just">
            <a:lnSpc>
              <a:spcPct val="100000"/>
            </a:lnSpc>
          </a:pPr>
          <a:r>
            <a:rPr lang="es-MX" sz="1200" dirty="0"/>
            <a:t>Los RNN son modelos de secuencia fundamentales que procesan secuencias de forma iterativa, utilizando el resultado del paso anterior como entrada para el paso actual.</a:t>
          </a:r>
          <a:endParaRPr lang="en-US" sz="1200" dirty="0"/>
        </a:p>
      </dgm:t>
    </dgm:pt>
    <dgm:pt modelId="{F85A2E98-B7DC-4574-BAB4-EE2AEF0524FA}" type="parTrans" cxnId="{6CCD5CB3-2CC9-4DD7-B6A1-759D9B9C0B62}">
      <dgm:prSet/>
      <dgm:spPr/>
      <dgm:t>
        <a:bodyPr/>
        <a:lstStyle/>
        <a:p>
          <a:pPr algn="just"/>
          <a:endParaRPr lang="en-US" sz="2000"/>
        </a:p>
      </dgm:t>
    </dgm:pt>
    <dgm:pt modelId="{02E95CEA-1058-495B-834E-096EBCFBEF2C}" type="sibTrans" cxnId="{6CCD5CB3-2CC9-4DD7-B6A1-759D9B9C0B62}">
      <dgm:prSet/>
      <dgm:spPr/>
      <dgm:t>
        <a:bodyPr/>
        <a:lstStyle/>
        <a:p>
          <a:pPr algn="just"/>
          <a:endParaRPr lang="en-US" sz="2000"/>
        </a:p>
      </dgm:t>
    </dgm:pt>
    <dgm:pt modelId="{D8D33BF9-045F-40C0-8BD5-9641EC4731EF}">
      <dgm:prSet custT="1"/>
      <dgm:spPr/>
      <dgm:t>
        <a:bodyPr/>
        <a:lstStyle/>
        <a:p>
          <a:pPr algn="just">
            <a:lnSpc>
              <a:spcPct val="100000"/>
            </a:lnSpc>
          </a:pPr>
          <a:r>
            <a:rPr lang="es-ES" sz="1200" dirty="0"/>
            <a:t>Las RNN son especialmente útiles para tareas como reconocimiento de voz, procesamiento del lenguaje natural, traducción automática, generación de texto, análisis de series temporales y muchas otras aplicaciones donde la información depende del contexto temporal.</a:t>
          </a:r>
          <a:endParaRPr lang="en-US" sz="1200" dirty="0"/>
        </a:p>
      </dgm:t>
    </dgm:pt>
    <dgm:pt modelId="{4419D7A2-B62B-4864-894D-3D74F80E27D8}" type="parTrans" cxnId="{E7C0AB81-90F3-45CA-ABDE-190D5D13F765}">
      <dgm:prSet/>
      <dgm:spPr/>
      <dgm:t>
        <a:bodyPr/>
        <a:lstStyle/>
        <a:p>
          <a:pPr algn="just"/>
          <a:endParaRPr lang="en-US" sz="2000"/>
        </a:p>
      </dgm:t>
    </dgm:pt>
    <dgm:pt modelId="{AA2B7C5F-7EB5-4015-8D09-101D1B6DB465}" type="sibTrans" cxnId="{E7C0AB81-90F3-45CA-ABDE-190D5D13F765}">
      <dgm:prSet/>
      <dgm:spPr/>
      <dgm:t>
        <a:bodyPr/>
        <a:lstStyle/>
        <a:p>
          <a:pPr algn="just"/>
          <a:endParaRPr lang="en-US" sz="2000"/>
        </a:p>
      </dgm:t>
    </dgm:pt>
    <dgm:pt modelId="{D8C3B3A7-D24B-44BA-83F6-E2CEE015D36B}">
      <dgm:prSet custT="1"/>
      <dgm:spPr/>
      <dgm:t>
        <a:bodyPr/>
        <a:lstStyle/>
        <a:p>
          <a:pPr algn="just">
            <a:lnSpc>
              <a:spcPct val="100000"/>
            </a:lnSpc>
          </a:pPr>
          <a:r>
            <a:rPr lang="es-ES" sz="1200"/>
            <a:t>La estructura básica de una RNN incluye una capa de entrada, una o más capas ocultas que contienen unidades recurrentes y una capa de salida. </a:t>
          </a:r>
          <a:endParaRPr lang="en-US" sz="1200"/>
        </a:p>
      </dgm:t>
    </dgm:pt>
    <dgm:pt modelId="{75E7BF6C-529B-4300-8D19-12C11EBCB295}" type="parTrans" cxnId="{EA342BF7-C76F-4098-A2ED-80217F2FC2D9}">
      <dgm:prSet/>
      <dgm:spPr/>
      <dgm:t>
        <a:bodyPr/>
        <a:lstStyle/>
        <a:p>
          <a:pPr algn="just"/>
          <a:endParaRPr lang="en-US" sz="2000"/>
        </a:p>
      </dgm:t>
    </dgm:pt>
    <dgm:pt modelId="{781F7A28-495A-448B-BF45-2A40E4333C28}" type="sibTrans" cxnId="{EA342BF7-C76F-4098-A2ED-80217F2FC2D9}">
      <dgm:prSet/>
      <dgm:spPr/>
      <dgm:t>
        <a:bodyPr/>
        <a:lstStyle/>
        <a:p>
          <a:pPr algn="just"/>
          <a:endParaRPr lang="en-US" sz="2000"/>
        </a:p>
      </dgm:t>
    </dgm:pt>
    <dgm:pt modelId="{7AFC7C54-6C81-4742-82D5-18DA0EDDBBF7}">
      <dgm:prSet custT="1"/>
      <dgm:spPr/>
      <dgm:t>
        <a:bodyPr/>
        <a:lstStyle/>
        <a:p>
          <a:pPr algn="just">
            <a:lnSpc>
              <a:spcPct val="100000"/>
            </a:lnSpc>
          </a:pPr>
          <a:r>
            <a:rPr lang="es-ES" sz="1200"/>
            <a:t>La principal característica de las RNN es que las conexiones entre las unidades ocultas forman ciclos, lo que les permite mantener y actualizar un estado interno a medida que procesan cada elemento de una secuencia.</a:t>
          </a:r>
          <a:endParaRPr lang="en-US" sz="1200"/>
        </a:p>
      </dgm:t>
    </dgm:pt>
    <dgm:pt modelId="{26E5C4A3-276A-4B9E-B7AF-AFFE3E6E8D70}" type="parTrans" cxnId="{2CE04ECA-AA3F-4EFB-B2C2-57626F7E1762}">
      <dgm:prSet/>
      <dgm:spPr/>
      <dgm:t>
        <a:bodyPr/>
        <a:lstStyle/>
        <a:p>
          <a:pPr algn="just"/>
          <a:endParaRPr lang="en-US" sz="2000"/>
        </a:p>
      </dgm:t>
    </dgm:pt>
    <dgm:pt modelId="{B253087F-1298-468C-A4CF-2312A12B0358}" type="sibTrans" cxnId="{2CE04ECA-AA3F-4EFB-B2C2-57626F7E1762}">
      <dgm:prSet/>
      <dgm:spPr/>
      <dgm:t>
        <a:bodyPr/>
        <a:lstStyle/>
        <a:p>
          <a:pPr algn="just"/>
          <a:endParaRPr lang="en-US" sz="2000"/>
        </a:p>
      </dgm:t>
    </dgm:pt>
    <dgm:pt modelId="{8EE84355-5E3F-4873-B9F6-622BF39E9216}" type="pres">
      <dgm:prSet presAssocID="{93A0A939-F73C-4FBF-982B-9A4F6134FB08}" presName="root" presStyleCnt="0">
        <dgm:presLayoutVars>
          <dgm:dir/>
          <dgm:resizeHandles val="exact"/>
        </dgm:presLayoutVars>
      </dgm:prSet>
      <dgm:spPr/>
    </dgm:pt>
    <dgm:pt modelId="{85559D68-F00E-4066-AE69-C06774029B8B}" type="pres">
      <dgm:prSet presAssocID="{AE6C934D-54C7-4F83-ACE4-E8027DCE3B90}" presName="compNode" presStyleCnt="0"/>
      <dgm:spPr/>
    </dgm:pt>
    <dgm:pt modelId="{7146C212-2424-489E-B1D0-E2A02BC3FBC2}" type="pres">
      <dgm:prSet presAssocID="{AE6C934D-54C7-4F83-ACE4-E8027DCE3B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DN"/>
        </a:ext>
      </dgm:extLst>
    </dgm:pt>
    <dgm:pt modelId="{8A171018-1EA4-4D9F-B2B4-E287F2674D8D}" type="pres">
      <dgm:prSet presAssocID="{AE6C934D-54C7-4F83-ACE4-E8027DCE3B90}" presName="spaceRect" presStyleCnt="0"/>
      <dgm:spPr/>
    </dgm:pt>
    <dgm:pt modelId="{8A90A0D2-1A1C-4CB0-9A07-48895745D4F8}" type="pres">
      <dgm:prSet presAssocID="{AE6C934D-54C7-4F83-ACE4-E8027DCE3B90}" presName="textRect" presStyleLbl="revTx" presStyleIdx="0" presStyleCnt="4">
        <dgm:presLayoutVars>
          <dgm:chMax val="1"/>
          <dgm:chPref val="1"/>
        </dgm:presLayoutVars>
      </dgm:prSet>
      <dgm:spPr/>
    </dgm:pt>
    <dgm:pt modelId="{7873532C-EEA8-48D1-8FB6-1C40DDA27771}" type="pres">
      <dgm:prSet presAssocID="{02E95CEA-1058-495B-834E-096EBCFBEF2C}" presName="sibTrans" presStyleCnt="0"/>
      <dgm:spPr/>
    </dgm:pt>
    <dgm:pt modelId="{59A9856F-DFD0-4BE4-B3CD-D401ACBCF319}" type="pres">
      <dgm:prSet presAssocID="{D8D33BF9-045F-40C0-8BD5-9641EC4731EF}" presName="compNode" presStyleCnt="0"/>
      <dgm:spPr/>
    </dgm:pt>
    <dgm:pt modelId="{EAD53EA1-F8F7-43E3-986E-BBF8361CBEB4}" type="pres">
      <dgm:prSet presAssocID="{D8D33BF9-045F-40C0-8BD5-9641EC4731E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ula de clases"/>
        </a:ext>
      </dgm:extLst>
    </dgm:pt>
    <dgm:pt modelId="{E17FAF8D-7CD0-4D97-893F-4E1E06EA3487}" type="pres">
      <dgm:prSet presAssocID="{D8D33BF9-045F-40C0-8BD5-9641EC4731EF}" presName="spaceRect" presStyleCnt="0"/>
      <dgm:spPr/>
    </dgm:pt>
    <dgm:pt modelId="{6EBA1A72-8112-4A56-AAB3-7DF2EE724EF9}" type="pres">
      <dgm:prSet presAssocID="{D8D33BF9-045F-40C0-8BD5-9641EC4731EF}" presName="textRect" presStyleLbl="revTx" presStyleIdx="1" presStyleCnt="4" custScaleX="114956">
        <dgm:presLayoutVars>
          <dgm:chMax val="1"/>
          <dgm:chPref val="1"/>
        </dgm:presLayoutVars>
      </dgm:prSet>
      <dgm:spPr/>
    </dgm:pt>
    <dgm:pt modelId="{C3861BC2-A490-4211-8CB8-D530DFDA35B2}" type="pres">
      <dgm:prSet presAssocID="{AA2B7C5F-7EB5-4015-8D09-101D1B6DB465}" presName="sibTrans" presStyleCnt="0"/>
      <dgm:spPr/>
    </dgm:pt>
    <dgm:pt modelId="{CF9CB56F-E1C4-4B66-9334-A01D33922870}" type="pres">
      <dgm:prSet presAssocID="{D8C3B3A7-D24B-44BA-83F6-E2CEE015D36B}" presName="compNode" presStyleCnt="0"/>
      <dgm:spPr/>
    </dgm:pt>
    <dgm:pt modelId="{A2AA4358-1E58-42F2-A272-3CC9DD7D0E7B}" type="pres">
      <dgm:prSet presAssocID="{D8C3B3A7-D24B-44BA-83F6-E2CEE015D36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ne Decoration"/>
        </a:ext>
      </dgm:extLst>
    </dgm:pt>
    <dgm:pt modelId="{EEB266BE-1B29-47C0-9FBF-5BB144601195}" type="pres">
      <dgm:prSet presAssocID="{D8C3B3A7-D24B-44BA-83F6-E2CEE015D36B}" presName="spaceRect" presStyleCnt="0"/>
      <dgm:spPr/>
    </dgm:pt>
    <dgm:pt modelId="{E44B4722-0E50-4B8A-9950-52C575211604}" type="pres">
      <dgm:prSet presAssocID="{D8C3B3A7-D24B-44BA-83F6-E2CEE015D36B}" presName="textRect" presStyleLbl="revTx" presStyleIdx="2" presStyleCnt="4">
        <dgm:presLayoutVars>
          <dgm:chMax val="1"/>
          <dgm:chPref val="1"/>
        </dgm:presLayoutVars>
      </dgm:prSet>
      <dgm:spPr/>
    </dgm:pt>
    <dgm:pt modelId="{E521CC69-64AD-4A7F-8DDB-415B29D67DD2}" type="pres">
      <dgm:prSet presAssocID="{781F7A28-495A-448B-BF45-2A40E4333C28}" presName="sibTrans" presStyleCnt="0"/>
      <dgm:spPr/>
    </dgm:pt>
    <dgm:pt modelId="{5ED84E4A-2720-49DA-AF8F-547E47B6A9BE}" type="pres">
      <dgm:prSet presAssocID="{7AFC7C54-6C81-4742-82D5-18DA0EDDBBF7}" presName="compNode" presStyleCnt="0"/>
      <dgm:spPr/>
    </dgm:pt>
    <dgm:pt modelId="{4FCE3FAD-A831-4599-BBB6-BD4F23EAEC71}" type="pres">
      <dgm:prSet presAssocID="{7AFC7C54-6C81-4742-82D5-18DA0EDDBB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sconectado"/>
        </a:ext>
      </dgm:extLst>
    </dgm:pt>
    <dgm:pt modelId="{04382934-D358-490B-B24A-4B91DCDC89B4}" type="pres">
      <dgm:prSet presAssocID="{7AFC7C54-6C81-4742-82D5-18DA0EDDBBF7}" presName="spaceRect" presStyleCnt="0"/>
      <dgm:spPr/>
    </dgm:pt>
    <dgm:pt modelId="{B14266BF-CA15-4CE5-8BA4-50263EFB4605}" type="pres">
      <dgm:prSet presAssocID="{7AFC7C54-6C81-4742-82D5-18DA0EDDBBF7}" presName="textRect" presStyleLbl="revTx" presStyleIdx="3" presStyleCnt="4">
        <dgm:presLayoutVars>
          <dgm:chMax val="1"/>
          <dgm:chPref val="1"/>
        </dgm:presLayoutVars>
      </dgm:prSet>
      <dgm:spPr/>
    </dgm:pt>
  </dgm:ptLst>
  <dgm:cxnLst>
    <dgm:cxn modelId="{F16A2D14-E90B-48F6-8BE3-DFB9B124ECF2}" type="presOf" srcId="{D8C3B3A7-D24B-44BA-83F6-E2CEE015D36B}" destId="{E44B4722-0E50-4B8A-9950-52C575211604}" srcOrd="0" destOrd="0" presId="urn:microsoft.com/office/officeart/2018/2/layout/IconLabelList"/>
    <dgm:cxn modelId="{143BF175-0C4C-4A45-985C-8E591CAF2BE6}" type="presOf" srcId="{D8D33BF9-045F-40C0-8BD5-9641EC4731EF}" destId="{6EBA1A72-8112-4A56-AAB3-7DF2EE724EF9}" srcOrd="0" destOrd="0" presId="urn:microsoft.com/office/officeart/2018/2/layout/IconLabelList"/>
    <dgm:cxn modelId="{B72D4A7A-0D21-4165-A33D-B845DA597CAA}" type="presOf" srcId="{93A0A939-F73C-4FBF-982B-9A4F6134FB08}" destId="{8EE84355-5E3F-4873-B9F6-622BF39E9216}" srcOrd="0" destOrd="0" presId="urn:microsoft.com/office/officeart/2018/2/layout/IconLabelList"/>
    <dgm:cxn modelId="{E7C0AB81-90F3-45CA-ABDE-190D5D13F765}" srcId="{93A0A939-F73C-4FBF-982B-9A4F6134FB08}" destId="{D8D33BF9-045F-40C0-8BD5-9641EC4731EF}" srcOrd="1" destOrd="0" parTransId="{4419D7A2-B62B-4864-894D-3D74F80E27D8}" sibTransId="{AA2B7C5F-7EB5-4015-8D09-101D1B6DB465}"/>
    <dgm:cxn modelId="{C3461784-0824-44A1-B8A1-9EC2F83A41E7}" type="presOf" srcId="{7AFC7C54-6C81-4742-82D5-18DA0EDDBBF7}" destId="{B14266BF-CA15-4CE5-8BA4-50263EFB4605}" srcOrd="0" destOrd="0" presId="urn:microsoft.com/office/officeart/2018/2/layout/IconLabelList"/>
    <dgm:cxn modelId="{6CCD5CB3-2CC9-4DD7-B6A1-759D9B9C0B62}" srcId="{93A0A939-F73C-4FBF-982B-9A4F6134FB08}" destId="{AE6C934D-54C7-4F83-ACE4-E8027DCE3B90}" srcOrd="0" destOrd="0" parTransId="{F85A2E98-B7DC-4574-BAB4-EE2AEF0524FA}" sibTransId="{02E95CEA-1058-495B-834E-096EBCFBEF2C}"/>
    <dgm:cxn modelId="{2CE04ECA-AA3F-4EFB-B2C2-57626F7E1762}" srcId="{93A0A939-F73C-4FBF-982B-9A4F6134FB08}" destId="{7AFC7C54-6C81-4742-82D5-18DA0EDDBBF7}" srcOrd="3" destOrd="0" parTransId="{26E5C4A3-276A-4B9E-B7AF-AFFE3E6E8D70}" sibTransId="{B253087F-1298-468C-A4CF-2312A12B0358}"/>
    <dgm:cxn modelId="{EA342BF7-C76F-4098-A2ED-80217F2FC2D9}" srcId="{93A0A939-F73C-4FBF-982B-9A4F6134FB08}" destId="{D8C3B3A7-D24B-44BA-83F6-E2CEE015D36B}" srcOrd="2" destOrd="0" parTransId="{75E7BF6C-529B-4300-8D19-12C11EBCB295}" sibTransId="{781F7A28-495A-448B-BF45-2A40E4333C28}"/>
    <dgm:cxn modelId="{9B5CC6FC-ADE8-4611-AC5C-DF0E68202048}" type="presOf" srcId="{AE6C934D-54C7-4F83-ACE4-E8027DCE3B90}" destId="{8A90A0D2-1A1C-4CB0-9A07-48895745D4F8}" srcOrd="0" destOrd="0" presId="urn:microsoft.com/office/officeart/2018/2/layout/IconLabelList"/>
    <dgm:cxn modelId="{4BC877FE-3DAC-4D44-AEDE-F6A53635320D}" type="presParOf" srcId="{8EE84355-5E3F-4873-B9F6-622BF39E9216}" destId="{85559D68-F00E-4066-AE69-C06774029B8B}" srcOrd="0" destOrd="0" presId="urn:microsoft.com/office/officeart/2018/2/layout/IconLabelList"/>
    <dgm:cxn modelId="{00DEAB36-B855-42B2-9E0C-5956649FC968}" type="presParOf" srcId="{85559D68-F00E-4066-AE69-C06774029B8B}" destId="{7146C212-2424-489E-B1D0-E2A02BC3FBC2}" srcOrd="0" destOrd="0" presId="urn:microsoft.com/office/officeart/2018/2/layout/IconLabelList"/>
    <dgm:cxn modelId="{03809C38-DD2E-4361-9E52-75C59C747F8D}" type="presParOf" srcId="{85559D68-F00E-4066-AE69-C06774029B8B}" destId="{8A171018-1EA4-4D9F-B2B4-E287F2674D8D}" srcOrd="1" destOrd="0" presId="urn:microsoft.com/office/officeart/2018/2/layout/IconLabelList"/>
    <dgm:cxn modelId="{A879C84D-0A76-494B-B030-8A727F42C9AB}" type="presParOf" srcId="{85559D68-F00E-4066-AE69-C06774029B8B}" destId="{8A90A0D2-1A1C-4CB0-9A07-48895745D4F8}" srcOrd="2" destOrd="0" presId="urn:microsoft.com/office/officeart/2018/2/layout/IconLabelList"/>
    <dgm:cxn modelId="{14D45A1E-BEE8-40E3-BB1B-5B175E30ADA7}" type="presParOf" srcId="{8EE84355-5E3F-4873-B9F6-622BF39E9216}" destId="{7873532C-EEA8-48D1-8FB6-1C40DDA27771}" srcOrd="1" destOrd="0" presId="urn:microsoft.com/office/officeart/2018/2/layout/IconLabelList"/>
    <dgm:cxn modelId="{3D79A462-8CB8-45DA-8450-14C611EFCD68}" type="presParOf" srcId="{8EE84355-5E3F-4873-B9F6-622BF39E9216}" destId="{59A9856F-DFD0-4BE4-B3CD-D401ACBCF319}" srcOrd="2" destOrd="0" presId="urn:microsoft.com/office/officeart/2018/2/layout/IconLabelList"/>
    <dgm:cxn modelId="{BD6D2805-0771-4DB3-AE32-A76329030A01}" type="presParOf" srcId="{59A9856F-DFD0-4BE4-B3CD-D401ACBCF319}" destId="{EAD53EA1-F8F7-43E3-986E-BBF8361CBEB4}" srcOrd="0" destOrd="0" presId="urn:microsoft.com/office/officeart/2018/2/layout/IconLabelList"/>
    <dgm:cxn modelId="{A4A39D9D-A81A-4BDC-B557-5FF2581B6BFC}" type="presParOf" srcId="{59A9856F-DFD0-4BE4-B3CD-D401ACBCF319}" destId="{E17FAF8D-7CD0-4D97-893F-4E1E06EA3487}" srcOrd="1" destOrd="0" presId="urn:microsoft.com/office/officeart/2018/2/layout/IconLabelList"/>
    <dgm:cxn modelId="{4D9B842C-064B-479C-B4E4-3C398989219D}" type="presParOf" srcId="{59A9856F-DFD0-4BE4-B3CD-D401ACBCF319}" destId="{6EBA1A72-8112-4A56-AAB3-7DF2EE724EF9}" srcOrd="2" destOrd="0" presId="urn:microsoft.com/office/officeart/2018/2/layout/IconLabelList"/>
    <dgm:cxn modelId="{CE68E85E-52EF-461B-96F9-9030C887F4ED}" type="presParOf" srcId="{8EE84355-5E3F-4873-B9F6-622BF39E9216}" destId="{C3861BC2-A490-4211-8CB8-D530DFDA35B2}" srcOrd="3" destOrd="0" presId="urn:microsoft.com/office/officeart/2018/2/layout/IconLabelList"/>
    <dgm:cxn modelId="{4843FBB3-0B80-4311-BF03-1DE8A0A2FDDF}" type="presParOf" srcId="{8EE84355-5E3F-4873-B9F6-622BF39E9216}" destId="{CF9CB56F-E1C4-4B66-9334-A01D33922870}" srcOrd="4" destOrd="0" presId="urn:microsoft.com/office/officeart/2018/2/layout/IconLabelList"/>
    <dgm:cxn modelId="{BB46FC4B-85B6-4706-B568-D423648890D2}" type="presParOf" srcId="{CF9CB56F-E1C4-4B66-9334-A01D33922870}" destId="{A2AA4358-1E58-42F2-A272-3CC9DD7D0E7B}" srcOrd="0" destOrd="0" presId="urn:microsoft.com/office/officeart/2018/2/layout/IconLabelList"/>
    <dgm:cxn modelId="{0053E852-BC8F-40F8-A56B-8E8FDE396B64}" type="presParOf" srcId="{CF9CB56F-E1C4-4B66-9334-A01D33922870}" destId="{EEB266BE-1B29-47C0-9FBF-5BB144601195}" srcOrd="1" destOrd="0" presId="urn:microsoft.com/office/officeart/2018/2/layout/IconLabelList"/>
    <dgm:cxn modelId="{900B0892-4784-46C1-8169-56381BDCD4D5}" type="presParOf" srcId="{CF9CB56F-E1C4-4B66-9334-A01D33922870}" destId="{E44B4722-0E50-4B8A-9950-52C575211604}" srcOrd="2" destOrd="0" presId="urn:microsoft.com/office/officeart/2018/2/layout/IconLabelList"/>
    <dgm:cxn modelId="{D2CB5E8B-EEC3-4BBB-8A97-9AE6C2F40C65}" type="presParOf" srcId="{8EE84355-5E3F-4873-B9F6-622BF39E9216}" destId="{E521CC69-64AD-4A7F-8DDB-415B29D67DD2}" srcOrd="5" destOrd="0" presId="urn:microsoft.com/office/officeart/2018/2/layout/IconLabelList"/>
    <dgm:cxn modelId="{B09AE1EB-2FDB-48C7-AFC0-26D9661C50D4}" type="presParOf" srcId="{8EE84355-5E3F-4873-B9F6-622BF39E9216}" destId="{5ED84E4A-2720-49DA-AF8F-547E47B6A9BE}" srcOrd="6" destOrd="0" presId="urn:microsoft.com/office/officeart/2018/2/layout/IconLabelList"/>
    <dgm:cxn modelId="{202F4B67-3C33-4F1C-93C5-ED604959DFB6}" type="presParOf" srcId="{5ED84E4A-2720-49DA-AF8F-547E47B6A9BE}" destId="{4FCE3FAD-A831-4599-BBB6-BD4F23EAEC71}" srcOrd="0" destOrd="0" presId="urn:microsoft.com/office/officeart/2018/2/layout/IconLabelList"/>
    <dgm:cxn modelId="{9C7E0DC6-7EDE-4E01-8EC2-ABF259BC9D84}" type="presParOf" srcId="{5ED84E4A-2720-49DA-AF8F-547E47B6A9BE}" destId="{04382934-D358-490B-B24A-4B91DCDC89B4}" srcOrd="1" destOrd="0" presId="urn:microsoft.com/office/officeart/2018/2/layout/IconLabelList"/>
    <dgm:cxn modelId="{F6707D57-31E9-4A27-91E2-4E098F06CFA4}" type="presParOf" srcId="{5ED84E4A-2720-49DA-AF8F-547E47B6A9BE}" destId="{B14266BF-CA15-4CE5-8BA4-50263EFB460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3055C7-BB85-4584-897C-A73D33B49C23}" type="doc">
      <dgm:prSet loTypeId="urn:microsoft.com/office/officeart/2016/7/layout/RepeatingBendingProcessNew" loCatId="process" qsTypeId="urn:microsoft.com/office/officeart/2005/8/quickstyle/simple1" qsCatId="simple" csTypeId="urn:microsoft.com/office/officeart/2005/8/colors/accent2_5" csCatId="accent2" phldr="1"/>
      <dgm:spPr/>
      <dgm:t>
        <a:bodyPr/>
        <a:lstStyle/>
        <a:p>
          <a:endParaRPr lang="en-US"/>
        </a:p>
      </dgm:t>
    </dgm:pt>
    <dgm:pt modelId="{589E87D0-B140-4E94-9064-6DD30A155D76}">
      <dgm:prSet custT="1"/>
      <dgm:spPr>
        <a:solidFill>
          <a:schemeClr val="accent2">
            <a:lumMod val="40000"/>
            <a:lumOff val="60000"/>
            <a:alpha val="90000"/>
          </a:schemeClr>
        </a:solidFill>
      </dgm:spPr>
      <dgm:t>
        <a:bodyPr/>
        <a:lstStyle/>
        <a:p>
          <a:pPr algn="just"/>
          <a:r>
            <a:rPr lang="es-MX" sz="1400" dirty="0">
              <a:solidFill>
                <a:schemeClr val="tx1"/>
              </a:solidFill>
            </a:rPr>
            <a:t>Las redes LSTM son una mejora de las RNN estándar, diseñadas para capturar mejor las dependencias a largo plazo en las secuencias.</a:t>
          </a:r>
          <a:endParaRPr lang="en-US" sz="1400" dirty="0">
            <a:solidFill>
              <a:schemeClr val="tx1"/>
            </a:solidFill>
          </a:endParaRPr>
        </a:p>
      </dgm:t>
    </dgm:pt>
    <dgm:pt modelId="{D1D41FF9-83A7-4320-9C51-AADA761EEDF4}" type="parTrans" cxnId="{7A0FF9BD-8491-416F-BDB9-AC1B868EB6DA}">
      <dgm:prSet/>
      <dgm:spPr/>
      <dgm:t>
        <a:bodyPr/>
        <a:lstStyle/>
        <a:p>
          <a:pPr algn="just"/>
          <a:endParaRPr lang="en-US" sz="2000">
            <a:solidFill>
              <a:schemeClr val="tx1"/>
            </a:solidFill>
          </a:endParaRPr>
        </a:p>
      </dgm:t>
    </dgm:pt>
    <dgm:pt modelId="{6B349AF7-C9EB-4051-BEFA-657AE7ABCABB}" type="sibTrans" cxnId="{7A0FF9BD-8491-416F-BDB9-AC1B868EB6DA}">
      <dgm:prSet custT="1"/>
      <dgm:spPr/>
      <dgm:t>
        <a:bodyPr/>
        <a:lstStyle/>
        <a:p>
          <a:pPr algn="just"/>
          <a:endParaRPr lang="en-US" sz="600">
            <a:solidFill>
              <a:schemeClr val="tx1"/>
            </a:solidFill>
          </a:endParaRPr>
        </a:p>
      </dgm:t>
    </dgm:pt>
    <dgm:pt modelId="{AE430720-235F-4E89-B9FF-F1115DB60A7D}">
      <dgm:prSet custT="1"/>
      <dgm:spPr>
        <a:solidFill>
          <a:schemeClr val="accent2">
            <a:lumMod val="40000"/>
            <a:lumOff val="60000"/>
            <a:alpha val="82000"/>
          </a:schemeClr>
        </a:solidFill>
      </dgm:spPr>
      <dgm:t>
        <a:bodyPr/>
        <a:lstStyle/>
        <a:p>
          <a:pPr algn="just"/>
          <a:r>
            <a:rPr lang="es-ES" sz="1200" dirty="0">
              <a:solidFill>
                <a:schemeClr val="tx1"/>
              </a:solidFill>
            </a:rPr>
            <a:t>A diferencia de las RNN tradicionales, que pueden tener dificultades para retener información a largo plazo debido al desvanecimiento del gradiente, las LSTM están diseñadas específicamente para mantener y recordar información relevante durante largos períodos de tiempo. </a:t>
          </a:r>
          <a:endParaRPr lang="en-US" sz="1200" dirty="0">
            <a:solidFill>
              <a:schemeClr val="tx1"/>
            </a:solidFill>
          </a:endParaRPr>
        </a:p>
      </dgm:t>
    </dgm:pt>
    <dgm:pt modelId="{680AE3AD-524E-4714-83F4-4C81D6CCD341}" type="parTrans" cxnId="{7F51C3DA-1086-4C56-B3D4-0C9419433415}">
      <dgm:prSet/>
      <dgm:spPr/>
      <dgm:t>
        <a:bodyPr/>
        <a:lstStyle/>
        <a:p>
          <a:pPr algn="just"/>
          <a:endParaRPr lang="en-US" sz="2000">
            <a:solidFill>
              <a:schemeClr val="tx1"/>
            </a:solidFill>
          </a:endParaRPr>
        </a:p>
      </dgm:t>
    </dgm:pt>
    <dgm:pt modelId="{DC643ABA-A3EC-4F8D-A5ED-882EF0D9049A}" type="sibTrans" cxnId="{7F51C3DA-1086-4C56-B3D4-0C9419433415}">
      <dgm:prSet custT="1"/>
      <dgm:spPr/>
      <dgm:t>
        <a:bodyPr/>
        <a:lstStyle/>
        <a:p>
          <a:pPr algn="just"/>
          <a:endParaRPr lang="en-US" sz="600">
            <a:solidFill>
              <a:schemeClr val="tx1"/>
            </a:solidFill>
          </a:endParaRPr>
        </a:p>
      </dgm:t>
    </dgm:pt>
    <dgm:pt modelId="{9BD6742D-723B-4C36-B077-86201A8B1F3D}">
      <dgm:prSet custT="1"/>
      <dgm:spPr>
        <a:solidFill>
          <a:schemeClr val="accent2">
            <a:lumMod val="40000"/>
            <a:lumOff val="60000"/>
            <a:alpha val="74000"/>
          </a:schemeClr>
        </a:solidFill>
      </dgm:spPr>
      <dgm:t>
        <a:bodyPr/>
        <a:lstStyle/>
        <a:p>
          <a:pPr algn="just"/>
          <a:r>
            <a:rPr lang="es-ES" sz="1400">
              <a:solidFill>
                <a:schemeClr val="tx1"/>
              </a:solidFill>
            </a:rPr>
            <a:t>Logran esto mediante el uso de estructuras de celdas de memoria y mecanismos de puertas que controlan el flujo de información dentro de la red.</a:t>
          </a:r>
          <a:endParaRPr lang="en-US" sz="1400">
            <a:solidFill>
              <a:schemeClr val="tx1"/>
            </a:solidFill>
          </a:endParaRPr>
        </a:p>
      </dgm:t>
    </dgm:pt>
    <dgm:pt modelId="{E5A4D4BF-7736-454D-95CB-1F227B99E05D}" type="parTrans" cxnId="{188C76EE-D7E8-4C5A-B41C-13D3BD84EEE9}">
      <dgm:prSet/>
      <dgm:spPr/>
      <dgm:t>
        <a:bodyPr/>
        <a:lstStyle/>
        <a:p>
          <a:pPr algn="just"/>
          <a:endParaRPr lang="en-US" sz="2000">
            <a:solidFill>
              <a:schemeClr val="tx1"/>
            </a:solidFill>
          </a:endParaRPr>
        </a:p>
      </dgm:t>
    </dgm:pt>
    <dgm:pt modelId="{547A91CD-4DAF-4689-9F06-3EC9B0A88954}" type="sibTrans" cxnId="{188C76EE-D7E8-4C5A-B41C-13D3BD84EEE9}">
      <dgm:prSet custT="1"/>
      <dgm:spPr/>
      <dgm:t>
        <a:bodyPr/>
        <a:lstStyle/>
        <a:p>
          <a:pPr algn="just"/>
          <a:endParaRPr lang="en-US" sz="600">
            <a:solidFill>
              <a:schemeClr val="tx1"/>
            </a:solidFill>
          </a:endParaRPr>
        </a:p>
      </dgm:t>
    </dgm:pt>
    <dgm:pt modelId="{2C5302FE-8DB5-49B5-91C6-7B616245663D}">
      <dgm:prSet custT="1"/>
      <dgm:spPr>
        <a:solidFill>
          <a:schemeClr val="accent2">
            <a:lumMod val="40000"/>
            <a:lumOff val="60000"/>
            <a:alpha val="66000"/>
          </a:schemeClr>
        </a:solidFill>
      </dgm:spPr>
      <dgm:t>
        <a:bodyPr/>
        <a:lstStyle/>
        <a:p>
          <a:pPr algn="just"/>
          <a:r>
            <a:rPr lang="es-MX" sz="1200" dirty="0">
              <a:solidFill>
                <a:schemeClr val="tx1"/>
              </a:solidFill>
            </a:rPr>
            <a:t>Estas celdas de memoria están diseñadas para recordar información durante largos períodos de tiempo y lo hacen mediante el uso de un conjunto de "puertas" que controlan el flujo de información que entra y sale de la celda.</a:t>
          </a:r>
          <a:endParaRPr lang="en-US" sz="1200" dirty="0">
            <a:solidFill>
              <a:schemeClr val="tx1"/>
            </a:solidFill>
          </a:endParaRPr>
        </a:p>
      </dgm:t>
    </dgm:pt>
    <dgm:pt modelId="{341136E1-E2B5-4A73-A697-4C14D502B2D1}" type="parTrans" cxnId="{1AB401EA-9419-4A43-9BE8-4B2A7ABE6F2C}">
      <dgm:prSet/>
      <dgm:spPr/>
      <dgm:t>
        <a:bodyPr/>
        <a:lstStyle/>
        <a:p>
          <a:pPr algn="just"/>
          <a:endParaRPr lang="en-US" sz="2000">
            <a:solidFill>
              <a:schemeClr val="tx1"/>
            </a:solidFill>
          </a:endParaRPr>
        </a:p>
      </dgm:t>
    </dgm:pt>
    <dgm:pt modelId="{1C9B7570-47CF-4CF9-8CFA-64CB5E6AC50B}" type="sibTrans" cxnId="{1AB401EA-9419-4A43-9BE8-4B2A7ABE6F2C}">
      <dgm:prSet custT="1"/>
      <dgm:spPr/>
      <dgm:t>
        <a:bodyPr/>
        <a:lstStyle/>
        <a:p>
          <a:pPr algn="just"/>
          <a:endParaRPr lang="en-US" sz="600">
            <a:solidFill>
              <a:schemeClr val="tx1"/>
            </a:solidFill>
          </a:endParaRPr>
        </a:p>
      </dgm:t>
    </dgm:pt>
    <dgm:pt modelId="{F04FA010-98BB-42EC-842A-7E5E1272325C}">
      <dgm:prSet custT="1"/>
      <dgm:spPr>
        <a:solidFill>
          <a:schemeClr val="accent2">
            <a:lumMod val="40000"/>
            <a:lumOff val="60000"/>
            <a:alpha val="58000"/>
          </a:schemeClr>
        </a:solidFill>
      </dgm:spPr>
      <dgm:t>
        <a:bodyPr/>
        <a:lstStyle/>
        <a:p>
          <a:pPr algn="just"/>
          <a:r>
            <a:rPr lang="es-MX" sz="1400" dirty="0">
              <a:solidFill>
                <a:schemeClr val="tx1"/>
              </a:solidFill>
            </a:rPr>
            <a:t>Las puertas en una red LSTM están controladas por funciones de activación sigmoideas, que generan valores entre 0 y 1. </a:t>
          </a:r>
          <a:endParaRPr lang="en-US" sz="1400" dirty="0">
            <a:solidFill>
              <a:schemeClr val="tx1"/>
            </a:solidFill>
          </a:endParaRPr>
        </a:p>
      </dgm:t>
    </dgm:pt>
    <dgm:pt modelId="{2C0C919C-5926-498C-88DC-23CFDEF2897A}" type="parTrans" cxnId="{4CA944F3-BBA7-4D5C-94C1-C830C31E109F}">
      <dgm:prSet/>
      <dgm:spPr/>
      <dgm:t>
        <a:bodyPr/>
        <a:lstStyle/>
        <a:p>
          <a:pPr algn="just"/>
          <a:endParaRPr lang="en-US" sz="2000">
            <a:solidFill>
              <a:schemeClr val="tx1"/>
            </a:solidFill>
          </a:endParaRPr>
        </a:p>
      </dgm:t>
    </dgm:pt>
    <dgm:pt modelId="{F02070FB-3B01-4A51-AA23-20054CEE2BF0}" type="sibTrans" cxnId="{4CA944F3-BBA7-4D5C-94C1-C830C31E109F}">
      <dgm:prSet custT="1"/>
      <dgm:spPr/>
      <dgm:t>
        <a:bodyPr/>
        <a:lstStyle/>
        <a:p>
          <a:pPr algn="just"/>
          <a:endParaRPr lang="en-US" sz="600">
            <a:solidFill>
              <a:schemeClr val="tx1"/>
            </a:solidFill>
          </a:endParaRPr>
        </a:p>
      </dgm:t>
    </dgm:pt>
    <dgm:pt modelId="{6F2B236D-4607-4879-ABC2-38D785AF5B0F}">
      <dgm:prSet custT="1"/>
      <dgm:spPr>
        <a:solidFill>
          <a:schemeClr val="accent2">
            <a:lumMod val="40000"/>
            <a:lumOff val="60000"/>
            <a:alpha val="50000"/>
          </a:schemeClr>
        </a:solidFill>
      </dgm:spPr>
      <dgm:t>
        <a:bodyPr/>
        <a:lstStyle/>
        <a:p>
          <a:pPr algn="just"/>
          <a:r>
            <a:rPr lang="es-MX" sz="1400">
              <a:solidFill>
                <a:schemeClr val="tx1"/>
              </a:solidFill>
            </a:rPr>
            <a:t>Las puertas permiten que la red almacene u olvide información de forma selectiva, según los valores de las entradas y el estado anterior de la celda.</a:t>
          </a:r>
          <a:endParaRPr lang="en-US" sz="1400">
            <a:solidFill>
              <a:schemeClr val="tx1"/>
            </a:solidFill>
          </a:endParaRPr>
        </a:p>
      </dgm:t>
    </dgm:pt>
    <dgm:pt modelId="{02392433-E97D-4B5C-B6F5-1C1859A7E6A5}" type="parTrans" cxnId="{304C0172-865E-419E-80F5-EC2C0B7EFA2C}">
      <dgm:prSet/>
      <dgm:spPr/>
      <dgm:t>
        <a:bodyPr/>
        <a:lstStyle/>
        <a:p>
          <a:pPr algn="just"/>
          <a:endParaRPr lang="en-US" sz="2000">
            <a:solidFill>
              <a:schemeClr val="tx1"/>
            </a:solidFill>
          </a:endParaRPr>
        </a:p>
      </dgm:t>
    </dgm:pt>
    <dgm:pt modelId="{C7F824A3-DB7E-4374-8CF9-2B10C72DC0E6}" type="sibTrans" cxnId="{304C0172-865E-419E-80F5-EC2C0B7EFA2C}">
      <dgm:prSet/>
      <dgm:spPr/>
      <dgm:t>
        <a:bodyPr/>
        <a:lstStyle/>
        <a:p>
          <a:pPr algn="just"/>
          <a:endParaRPr lang="en-US" sz="2000">
            <a:solidFill>
              <a:schemeClr val="tx1"/>
            </a:solidFill>
          </a:endParaRPr>
        </a:p>
      </dgm:t>
    </dgm:pt>
    <dgm:pt modelId="{51364FF6-E6F4-4004-87ED-B8A82E460014}" type="pres">
      <dgm:prSet presAssocID="{943055C7-BB85-4584-897C-A73D33B49C23}" presName="Name0" presStyleCnt="0">
        <dgm:presLayoutVars>
          <dgm:dir/>
          <dgm:resizeHandles val="exact"/>
        </dgm:presLayoutVars>
      </dgm:prSet>
      <dgm:spPr/>
    </dgm:pt>
    <dgm:pt modelId="{73CDCA58-A36D-4B2F-B8AF-D591EB9B5392}" type="pres">
      <dgm:prSet presAssocID="{589E87D0-B140-4E94-9064-6DD30A155D76}" presName="node" presStyleLbl="node1" presStyleIdx="0" presStyleCnt="6">
        <dgm:presLayoutVars>
          <dgm:bulletEnabled val="1"/>
        </dgm:presLayoutVars>
      </dgm:prSet>
      <dgm:spPr/>
    </dgm:pt>
    <dgm:pt modelId="{78688F61-0A3B-4EA3-A1EF-1DC678A446C5}" type="pres">
      <dgm:prSet presAssocID="{6B349AF7-C9EB-4051-BEFA-657AE7ABCABB}" presName="sibTrans" presStyleLbl="sibTrans1D1" presStyleIdx="0" presStyleCnt="5"/>
      <dgm:spPr/>
    </dgm:pt>
    <dgm:pt modelId="{3127F6E6-80E9-4818-A6A1-EEA3035B6F55}" type="pres">
      <dgm:prSet presAssocID="{6B349AF7-C9EB-4051-BEFA-657AE7ABCABB}" presName="connectorText" presStyleLbl="sibTrans1D1" presStyleIdx="0" presStyleCnt="5"/>
      <dgm:spPr/>
    </dgm:pt>
    <dgm:pt modelId="{8528DF5D-27C6-40DC-893A-F344BC32F366}" type="pres">
      <dgm:prSet presAssocID="{AE430720-235F-4E89-B9FF-F1115DB60A7D}" presName="node" presStyleLbl="node1" presStyleIdx="1" presStyleCnt="6">
        <dgm:presLayoutVars>
          <dgm:bulletEnabled val="1"/>
        </dgm:presLayoutVars>
      </dgm:prSet>
      <dgm:spPr/>
    </dgm:pt>
    <dgm:pt modelId="{7D48E5B5-6CB2-41D8-BB62-BDEFA322A9B8}" type="pres">
      <dgm:prSet presAssocID="{DC643ABA-A3EC-4F8D-A5ED-882EF0D9049A}" presName="sibTrans" presStyleLbl="sibTrans1D1" presStyleIdx="1" presStyleCnt="5"/>
      <dgm:spPr/>
    </dgm:pt>
    <dgm:pt modelId="{6B1B242E-F0F7-40ED-B02A-E91916A221BE}" type="pres">
      <dgm:prSet presAssocID="{DC643ABA-A3EC-4F8D-A5ED-882EF0D9049A}" presName="connectorText" presStyleLbl="sibTrans1D1" presStyleIdx="1" presStyleCnt="5"/>
      <dgm:spPr/>
    </dgm:pt>
    <dgm:pt modelId="{C7C8F7BD-FB0A-4676-8304-1DF54B16465B}" type="pres">
      <dgm:prSet presAssocID="{9BD6742D-723B-4C36-B077-86201A8B1F3D}" presName="node" presStyleLbl="node1" presStyleIdx="2" presStyleCnt="6">
        <dgm:presLayoutVars>
          <dgm:bulletEnabled val="1"/>
        </dgm:presLayoutVars>
      </dgm:prSet>
      <dgm:spPr/>
    </dgm:pt>
    <dgm:pt modelId="{3F407860-06F5-4737-B732-52585A4A84C1}" type="pres">
      <dgm:prSet presAssocID="{547A91CD-4DAF-4689-9F06-3EC9B0A88954}" presName="sibTrans" presStyleLbl="sibTrans1D1" presStyleIdx="2" presStyleCnt="5"/>
      <dgm:spPr/>
    </dgm:pt>
    <dgm:pt modelId="{17F128A4-AA1E-4F31-841B-D4F62A951088}" type="pres">
      <dgm:prSet presAssocID="{547A91CD-4DAF-4689-9F06-3EC9B0A88954}" presName="connectorText" presStyleLbl="sibTrans1D1" presStyleIdx="2" presStyleCnt="5"/>
      <dgm:spPr/>
    </dgm:pt>
    <dgm:pt modelId="{1FB0647A-C7BE-49EC-BEBD-308D3ABF4E77}" type="pres">
      <dgm:prSet presAssocID="{2C5302FE-8DB5-49B5-91C6-7B616245663D}" presName="node" presStyleLbl="node1" presStyleIdx="3" presStyleCnt="6">
        <dgm:presLayoutVars>
          <dgm:bulletEnabled val="1"/>
        </dgm:presLayoutVars>
      </dgm:prSet>
      <dgm:spPr/>
    </dgm:pt>
    <dgm:pt modelId="{F41B2982-0A57-402B-9EE4-E3AD3FC16F3B}" type="pres">
      <dgm:prSet presAssocID="{1C9B7570-47CF-4CF9-8CFA-64CB5E6AC50B}" presName="sibTrans" presStyleLbl="sibTrans1D1" presStyleIdx="3" presStyleCnt="5"/>
      <dgm:spPr/>
    </dgm:pt>
    <dgm:pt modelId="{C15C3490-D00F-4B1D-A15C-0212FA969495}" type="pres">
      <dgm:prSet presAssocID="{1C9B7570-47CF-4CF9-8CFA-64CB5E6AC50B}" presName="connectorText" presStyleLbl="sibTrans1D1" presStyleIdx="3" presStyleCnt="5"/>
      <dgm:spPr/>
    </dgm:pt>
    <dgm:pt modelId="{6FA5D3CD-6CE3-4FAE-8914-BB31FBB859BD}" type="pres">
      <dgm:prSet presAssocID="{F04FA010-98BB-42EC-842A-7E5E1272325C}" presName="node" presStyleLbl="node1" presStyleIdx="4" presStyleCnt="6">
        <dgm:presLayoutVars>
          <dgm:bulletEnabled val="1"/>
        </dgm:presLayoutVars>
      </dgm:prSet>
      <dgm:spPr/>
    </dgm:pt>
    <dgm:pt modelId="{76F6D55B-FCA5-43EF-B5F3-673D8773A26A}" type="pres">
      <dgm:prSet presAssocID="{F02070FB-3B01-4A51-AA23-20054CEE2BF0}" presName="sibTrans" presStyleLbl="sibTrans1D1" presStyleIdx="4" presStyleCnt="5"/>
      <dgm:spPr/>
    </dgm:pt>
    <dgm:pt modelId="{1CF6013A-EB93-44CE-9DDC-84C0BAA5A2EA}" type="pres">
      <dgm:prSet presAssocID="{F02070FB-3B01-4A51-AA23-20054CEE2BF0}" presName="connectorText" presStyleLbl="sibTrans1D1" presStyleIdx="4" presStyleCnt="5"/>
      <dgm:spPr/>
    </dgm:pt>
    <dgm:pt modelId="{4099509D-3872-4DB4-B2CF-D10328D20357}" type="pres">
      <dgm:prSet presAssocID="{6F2B236D-4607-4879-ABC2-38D785AF5B0F}" presName="node" presStyleLbl="node1" presStyleIdx="5" presStyleCnt="6">
        <dgm:presLayoutVars>
          <dgm:bulletEnabled val="1"/>
        </dgm:presLayoutVars>
      </dgm:prSet>
      <dgm:spPr/>
    </dgm:pt>
  </dgm:ptLst>
  <dgm:cxnLst>
    <dgm:cxn modelId="{5BE6ED09-A852-4A73-8FF8-A34E808220D3}" type="presOf" srcId="{1C9B7570-47CF-4CF9-8CFA-64CB5E6AC50B}" destId="{C15C3490-D00F-4B1D-A15C-0212FA969495}" srcOrd="1" destOrd="0" presId="urn:microsoft.com/office/officeart/2016/7/layout/RepeatingBendingProcessNew"/>
    <dgm:cxn modelId="{ACC7C035-27B7-48DA-B124-0A257CB93767}" type="presOf" srcId="{F02070FB-3B01-4A51-AA23-20054CEE2BF0}" destId="{1CF6013A-EB93-44CE-9DDC-84C0BAA5A2EA}" srcOrd="1" destOrd="0" presId="urn:microsoft.com/office/officeart/2016/7/layout/RepeatingBendingProcessNew"/>
    <dgm:cxn modelId="{BCCB915F-AFE4-4B0A-947A-D639A39E7F26}" type="presOf" srcId="{6F2B236D-4607-4879-ABC2-38D785AF5B0F}" destId="{4099509D-3872-4DB4-B2CF-D10328D20357}" srcOrd="0" destOrd="0" presId="urn:microsoft.com/office/officeart/2016/7/layout/RepeatingBendingProcessNew"/>
    <dgm:cxn modelId="{9BD30542-8E83-4FD2-BCD7-38279C896DC8}" type="presOf" srcId="{6B349AF7-C9EB-4051-BEFA-657AE7ABCABB}" destId="{3127F6E6-80E9-4818-A6A1-EEA3035B6F55}" srcOrd="1" destOrd="0" presId="urn:microsoft.com/office/officeart/2016/7/layout/RepeatingBendingProcessNew"/>
    <dgm:cxn modelId="{C9209A47-3EF1-4AF9-986A-29D6AFB7004E}" type="presOf" srcId="{DC643ABA-A3EC-4F8D-A5ED-882EF0D9049A}" destId="{7D48E5B5-6CB2-41D8-BB62-BDEFA322A9B8}" srcOrd="0" destOrd="0" presId="urn:microsoft.com/office/officeart/2016/7/layout/RepeatingBendingProcessNew"/>
    <dgm:cxn modelId="{304C0172-865E-419E-80F5-EC2C0B7EFA2C}" srcId="{943055C7-BB85-4584-897C-A73D33B49C23}" destId="{6F2B236D-4607-4879-ABC2-38D785AF5B0F}" srcOrd="5" destOrd="0" parTransId="{02392433-E97D-4B5C-B6F5-1C1859A7E6A5}" sibTransId="{C7F824A3-DB7E-4374-8CF9-2B10C72DC0E6}"/>
    <dgm:cxn modelId="{048F2652-98C0-40F6-811F-C53350350138}" type="presOf" srcId="{DC643ABA-A3EC-4F8D-A5ED-882EF0D9049A}" destId="{6B1B242E-F0F7-40ED-B02A-E91916A221BE}" srcOrd="1" destOrd="0" presId="urn:microsoft.com/office/officeart/2016/7/layout/RepeatingBendingProcessNew"/>
    <dgm:cxn modelId="{BFBE8376-4C76-4CC4-9D51-77A7EE4815BF}" type="presOf" srcId="{6B349AF7-C9EB-4051-BEFA-657AE7ABCABB}" destId="{78688F61-0A3B-4EA3-A1EF-1DC678A446C5}" srcOrd="0" destOrd="0" presId="urn:microsoft.com/office/officeart/2016/7/layout/RepeatingBendingProcessNew"/>
    <dgm:cxn modelId="{854A8E8E-3C23-4D0F-B45A-52654383BF81}" type="presOf" srcId="{547A91CD-4DAF-4689-9F06-3EC9B0A88954}" destId="{17F128A4-AA1E-4F31-841B-D4F62A951088}" srcOrd="1" destOrd="0" presId="urn:microsoft.com/office/officeart/2016/7/layout/RepeatingBendingProcessNew"/>
    <dgm:cxn modelId="{6B4B698F-3250-405B-8509-A54334513235}" type="presOf" srcId="{589E87D0-B140-4E94-9064-6DD30A155D76}" destId="{73CDCA58-A36D-4B2F-B8AF-D591EB9B5392}" srcOrd="0" destOrd="0" presId="urn:microsoft.com/office/officeart/2016/7/layout/RepeatingBendingProcessNew"/>
    <dgm:cxn modelId="{7BA0BCA5-B388-47E8-8981-020728691E5A}" type="presOf" srcId="{F04FA010-98BB-42EC-842A-7E5E1272325C}" destId="{6FA5D3CD-6CE3-4FAE-8914-BB31FBB859BD}" srcOrd="0" destOrd="0" presId="urn:microsoft.com/office/officeart/2016/7/layout/RepeatingBendingProcessNew"/>
    <dgm:cxn modelId="{CFF44AAF-2AFF-4BE4-B224-3FEB27F7B772}" type="presOf" srcId="{943055C7-BB85-4584-897C-A73D33B49C23}" destId="{51364FF6-E6F4-4004-87ED-B8A82E460014}" srcOrd="0" destOrd="0" presId="urn:microsoft.com/office/officeart/2016/7/layout/RepeatingBendingProcessNew"/>
    <dgm:cxn modelId="{1FF0CCAF-EDAE-40D3-91B9-CEB0636AFD16}" type="presOf" srcId="{F02070FB-3B01-4A51-AA23-20054CEE2BF0}" destId="{76F6D55B-FCA5-43EF-B5F3-673D8773A26A}" srcOrd="0" destOrd="0" presId="urn:microsoft.com/office/officeart/2016/7/layout/RepeatingBendingProcessNew"/>
    <dgm:cxn modelId="{7A0FF9BD-8491-416F-BDB9-AC1B868EB6DA}" srcId="{943055C7-BB85-4584-897C-A73D33B49C23}" destId="{589E87D0-B140-4E94-9064-6DD30A155D76}" srcOrd="0" destOrd="0" parTransId="{D1D41FF9-83A7-4320-9C51-AADA761EEDF4}" sibTransId="{6B349AF7-C9EB-4051-BEFA-657AE7ABCABB}"/>
    <dgm:cxn modelId="{59EF03BE-B864-4C4C-9CA1-AB7372252CD0}" type="presOf" srcId="{9BD6742D-723B-4C36-B077-86201A8B1F3D}" destId="{C7C8F7BD-FB0A-4676-8304-1DF54B16465B}" srcOrd="0" destOrd="0" presId="urn:microsoft.com/office/officeart/2016/7/layout/RepeatingBendingProcessNew"/>
    <dgm:cxn modelId="{FFBD0ABE-5A43-4462-B952-AF1143FD0615}" type="presOf" srcId="{1C9B7570-47CF-4CF9-8CFA-64CB5E6AC50B}" destId="{F41B2982-0A57-402B-9EE4-E3AD3FC16F3B}" srcOrd="0" destOrd="0" presId="urn:microsoft.com/office/officeart/2016/7/layout/RepeatingBendingProcessNew"/>
    <dgm:cxn modelId="{F56F89C5-355E-46AD-AB63-A14997FB1B2E}" type="presOf" srcId="{547A91CD-4DAF-4689-9F06-3EC9B0A88954}" destId="{3F407860-06F5-4737-B732-52585A4A84C1}" srcOrd="0" destOrd="0" presId="urn:microsoft.com/office/officeart/2016/7/layout/RepeatingBendingProcessNew"/>
    <dgm:cxn modelId="{B66BB5CC-C49F-4F28-AD46-2997E34CA9B2}" type="presOf" srcId="{AE430720-235F-4E89-B9FF-F1115DB60A7D}" destId="{8528DF5D-27C6-40DC-893A-F344BC32F366}" srcOrd="0" destOrd="0" presId="urn:microsoft.com/office/officeart/2016/7/layout/RepeatingBendingProcessNew"/>
    <dgm:cxn modelId="{7F51C3DA-1086-4C56-B3D4-0C9419433415}" srcId="{943055C7-BB85-4584-897C-A73D33B49C23}" destId="{AE430720-235F-4E89-B9FF-F1115DB60A7D}" srcOrd="1" destOrd="0" parTransId="{680AE3AD-524E-4714-83F4-4C81D6CCD341}" sibTransId="{DC643ABA-A3EC-4F8D-A5ED-882EF0D9049A}"/>
    <dgm:cxn modelId="{1AB401EA-9419-4A43-9BE8-4B2A7ABE6F2C}" srcId="{943055C7-BB85-4584-897C-A73D33B49C23}" destId="{2C5302FE-8DB5-49B5-91C6-7B616245663D}" srcOrd="3" destOrd="0" parTransId="{341136E1-E2B5-4A73-A697-4C14D502B2D1}" sibTransId="{1C9B7570-47CF-4CF9-8CFA-64CB5E6AC50B}"/>
    <dgm:cxn modelId="{188C76EE-D7E8-4C5A-B41C-13D3BD84EEE9}" srcId="{943055C7-BB85-4584-897C-A73D33B49C23}" destId="{9BD6742D-723B-4C36-B077-86201A8B1F3D}" srcOrd="2" destOrd="0" parTransId="{E5A4D4BF-7736-454D-95CB-1F227B99E05D}" sibTransId="{547A91CD-4DAF-4689-9F06-3EC9B0A88954}"/>
    <dgm:cxn modelId="{BEA39DF0-C728-4EBD-B0AE-EA588C8F00C1}" type="presOf" srcId="{2C5302FE-8DB5-49B5-91C6-7B616245663D}" destId="{1FB0647A-C7BE-49EC-BEBD-308D3ABF4E77}" srcOrd="0" destOrd="0" presId="urn:microsoft.com/office/officeart/2016/7/layout/RepeatingBendingProcessNew"/>
    <dgm:cxn modelId="{4CA944F3-BBA7-4D5C-94C1-C830C31E109F}" srcId="{943055C7-BB85-4584-897C-A73D33B49C23}" destId="{F04FA010-98BB-42EC-842A-7E5E1272325C}" srcOrd="4" destOrd="0" parTransId="{2C0C919C-5926-498C-88DC-23CFDEF2897A}" sibTransId="{F02070FB-3B01-4A51-AA23-20054CEE2BF0}"/>
    <dgm:cxn modelId="{B0066AA8-A70A-417D-85A0-3491471281F0}" type="presParOf" srcId="{51364FF6-E6F4-4004-87ED-B8A82E460014}" destId="{73CDCA58-A36D-4B2F-B8AF-D591EB9B5392}" srcOrd="0" destOrd="0" presId="urn:microsoft.com/office/officeart/2016/7/layout/RepeatingBendingProcessNew"/>
    <dgm:cxn modelId="{BF6D1B50-4325-4BE3-85B7-8982A9B9AF17}" type="presParOf" srcId="{51364FF6-E6F4-4004-87ED-B8A82E460014}" destId="{78688F61-0A3B-4EA3-A1EF-1DC678A446C5}" srcOrd="1" destOrd="0" presId="urn:microsoft.com/office/officeart/2016/7/layout/RepeatingBendingProcessNew"/>
    <dgm:cxn modelId="{268FED73-8F7A-4E88-8A9D-DBB13B495C07}" type="presParOf" srcId="{78688F61-0A3B-4EA3-A1EF-1DC678A446C5}" destId="{3127F6E6-80E9-4818-A6A1-EEA3035B6F55}" srcOrd="0" destOrd="0" presId="urn:microsoft.com/office/officeart/2016/7/layout/RepeatingBendingProcessNew"/>
    <dgm:cxn modelId="{071AB525-714C-440D-9FBE-69BAD6C1FAC0}" type="presParOf" srcId="{51364FF6-E6F4-4004-87ED-B8A82E460014}" destId="{8528DF5D-27C6-40DC-893A-F344BC32F366}" srcOrd="2" destOrd="0" presId="urn:microsoft.com/office/officeart/2016/7/layout/RepeatingBendingProcessNew"/>
    <dgm:cxn modelId="{EE2131DB-DEEA-4930-9707-09E0B8CADF49}" type="presParOf" srcId="{51364FF6-E6F4-4004-87ED-B8A82E460014}" destId="{7D48E5B5-6CB2-41D8-BB62-BDEFA322A9B8}" srcOrd="3" destOrd="0" presId="urn:microsoft.com/office/officeart/2016/7/layout/RepeatingBendingProcessNew"/>
    <dgm:cxn modelId="{0BF1CE48-6148-4AB6-9655-BF3111F1B277}" type="presParOf" srcId="{7D48E5B5-6CB2-41D8-BB62-BDEFA322A9B8}" destId="{6B1B242E-F0F7-40ED-B02A-E91916A221BE}" srcOrd="0" destOrd="0" presId="urn:microsoft.com/office/officeart/2016/7/layout/RepeatingBendingProcessNew"/>
    <dgm:cxn modelId="{A55106BF-3044-4827-A088-9EE74FD68C76}" type="presParOf" srcId="{51364FF6-E6F4-4004-87ED-B8A82E460014}" destId="{C7C8F7BD-FB0A-4676-8304-1DF54B16465B}" srcOrd="4" destOrd="0" presId="urn:microsoft.com/office/officeart/2016/7/layout/RepeatingBendingProcessNew"/>
    <dgm:cxn modelId="{9DCF2FC9-1ABB-458C-ACE7-ABD71AB92C1B}" type="presParOf" srcId="{51364FF6-E6F4-4004-87ED-B8A82E460014}" destId="{3F407860-06F5-4737-B732-52585A4A84C1}" srcOrd="5" destOrd="0" presId="urn:microsoft.com/office/officeart/2016/7/layout/RepeatingBendingProcessNew"/>
    <dgm:cxn modelId="{4EC87441-0C1E-4684-A372-8E1D226201A6}" type="presParOf" srcId="{3F407860-06F5-4737-B732-52585A4A84C1}" destId="{17F128A4-AA1E-4F31-841B-D4F62A951088}" srcOrd="0" destOrd="0" presId="urn:microsoft.com/office/officeart/2016/7/layout/RepeatingBendingProcessNew"/>
    <dgm:cxn modelId="{D4BA5DE3-7219-43E9-AA9E-FB3B6ED546EC}" type="presParOf" srcId="{51364FF6-E6F4-4004-87ED-B8A82E460014}" destId="{1FB0647A-C7BE-49EC-BEBD-308D3ABF4E77}" srcOrd="6" destOrd="0" presId="urn:microsoft.com/office/officeart/2016/7/layout/RepeatingBendingProcessNew"/>
    <dgm:cxn modelId="{89CF1EF3-1930-4F8F-95C0-04A3B51139FE}" type="presParOf" srcId="{51364FF6-E6F4-4004-87ED-B8A82E460014}" destId="{F41B2982-0A57-402B-9EE4-E3AD3FC16F3B}" srcOrd="7" destOrd="0" presId="urn:microsoft.com/office/officeart/2016/7/layout/RepeatingBendingProcessNew"/>
    <dgm:cxn modelId="{65561FA1-B134-453C-905D-E126D193DE55}" type="presParOf" srcId="{F41B2982-0A57-402B-9EE4-E3AD3FC16F3B}" destId="{C15C3490-D00F-4B1D-A15C-0212FA969495}" srcOrd="0" destOrd="0" presId="urn:microsoft.com/office/officeart/2016/7/layout/RepeatingBendingProcessNew"/>
    <dgm:cxn modelId="{FC80DE50-EDA2-4571-B88B-15D2DD08C15F}" type="presParOf" srcId="{51364FF6-E6F4-4004-87ED-B8A82E460014}" destId="{6FA5D3CD-6CE3-4FAE-8914-BB31FBB859BD}" srcOrd="8" destOrd="0" presId="urn:microsoft.com/office/officeart/2016/7/layout/RepeatingBendingProcessNew"/>
    <dgm:cxn modelId="{F516A129-376E-4771-9A63-9445B2828B8C}" type="presParOf" srcId="{51364FF6-E6F4-4004-87ED-B8A82E460014}" destId="{76F6D55B-FCA5-43EF-B5F3-673D8773A26A}" srcOrd="9" destOrd="0" presId="urn:microsoft.com/office/officeart/2016/7/layout/RepeatingBendingProcessNew"/>
    <dgm:cxn modelId="{15F448B3-6F01-4E32-AE01-D476B4918A9A}" type="presParOf" srcId="{76F6D55B-FCA5-43EF-B5F3-673D8773A26A}" destId="{1CF6013A-EB93-44CE-9DDC-84C0BAA5A2EA}" srcOrd="0" destOrd="0" presId="urn:microsoft.com/office/officeart/2016/7/layout/RepeatingBendingProcessNew"/>
    <dgm:cxn modelId="{6E2FA502-3576-492F-BD6B-D774222461B8}" type="presParOf" srcId="{51364FF6-E6F4-4004-87ED-B8A82E460014}" destId="{4099509D-3872-4DB4-B2CF-D10328D20357}"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62371-4DE3-49B8-A96E-50840DB979FD}">
      <dsp:nvSpPr>
        <dsp:cNvPr id="0" name=""/>
        <dsp:cNvSpPr/>
      </dsp:nvSpPr>
      <dsp:spPr>
        <a:xfrm>
          <a:off x="1109934" y="148197"/>
          <a:ext cx="685019" cy="6850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06EC8-1840-48BF-B124-D9EB22F54798}">
      <dsp:nvSpPr>
        <dsp:cNvPr id="0" name=""/>
        <dsp:cNvSpPr/>
      </dsp:nvSpPr>
      <dsp:spPr>
        <a:xfrm>
          <a:off x="691311" y="1202781"/>
          <a:ext cx="1522265" cy="140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Las series de tiempo (time series) son conjuntos de datos que representan observaciones recopiladas secuencialmente a lo largo del tiempo. </a:t>
          </a:r>
          <a:endParaRPr lang="en-US" sz="1400" kern="1200" dirty="0"/>
        </a:p>
      </dsp:txBody>
      <dsp:txXfrm>
        <a:off x="691311" y="1202781"/>
        <a:ext cx="1522265" cy="1408095"/>
      </dsp:txXfrm>
    </dsp:sp>
    <dsp:sp modelId="{E1E0B6BF-7564-4119-9ECB-368109404A6C}">
      <dsp:nvSpPr>
        <dsp:cNvPr id="0" name=""/>
        <dsp:cNvSpPr/>
      </dsp:nvSpPr>
      <dsp:spPr>
        <a:xfrm>
          <a:off x="2898596" y="148197"/>
          <a:ext cx="685019" cy="6850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46C9E7-2984-4AEF-9792-87922C8D81C6}">
      <dsp:nvSpPr>
        <dsp:cNvPr id="0" name=""/>
        <dsp:cNvSpPr/>
      </dsp:nvSpPr>
      <dsp:spPr>
        <a:xfrm>
          <a:off x="2479973" y="1202781"/>
          <a:ext cx="1522265" cy="140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a:t>Estos datos se utilizan para estudiar y analizar el comportamiento de una variable o fenómeno en función del tiempo. </a:t>
          </a:r>
          <a:endParaRPr lang="en-US" sz="1400" kern="1200"/>
        </a:p>
      </dsp:txBody>
      <dsp:txXfrm>
        <a:off x="2479973" y="1202781"/>
        <a:ext cx="1522265" cy="1408095"/>
      </dsp:txXfrm>
    </dsp:sp>
    <dsp:sp modelId="{B262AC99-CF6B-4875-8D55-AB1F858691FD}">
      <dsp:nvSpPr>
        <dsp:cNvPr id="0" name=""/>
        <dsp:cNvSpPr/>
      </dsp:nvSpPr>
      <dsp:spPr>
        <a:xfrm>
          <a:off x="4687258" y="148197"/>
          <a:ext cx="685019" cy="6850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BBB13C-16E0-4AE9-ACA5-28AC942F9E90}">
      <dsp:nvSpPr>
        <dsp:cNvPr id="0" name=""/>
        <dsp:cNvSpPr/>
      </dsp:nvSpPr>
      <dsp:spPr>
        <a:xfrm>
          <a:off x="4268635" y="1202781"/>
          <a:ext cx="1522265" cy="140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Las series de tiempo se encuentran en una amplia gama de campos, como la economía, las finanzas, la meteorología, la salud pública y más. </a:t>
          </a:r>
          <a:endParaRPr lang="en-US" sz="1400" kern="1200" dirty="0"/>
        </a:p>
      </dsp:txBody>
      <dsp:txXfrm>
        <a:off x="4268635" y="1202781"/>
        <a:ext cx="1522265" cy="1408095"/>
      </dsp:txXfrm>
    </dsp:sp>
    <dsp:sp modelId="{56CAE18D-78DC-4DE7-B0A0-A75DFB04912E}">
      <dsp:nvSpPr>
        <dsp:cNvPr id="0" name=""/>
        <dsp:cNvSpPr/>
      </dsp:nvSpPr>
      <dsp:spPr>
        <a:xfrm>
          <a:off x="6475920" y="148197"/>
          <a:ext cx="685019" cy="6850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38049E-F1F1-4261-8338-B750652B3574}">
      <dsp:nvSpPr>
        <dsp:cNvPr id="0" name=""/>
        <dsp:cNvSpPr/>
      </dsp:nvSpPr>
      <dsp:spPr>
        <a:xfrm>
          <a:off x="6057297" y="1202781"/>
          <a:ext cx="1522265" cy="140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Algunos ejemplos comunes de series de tiempo incluyen precios de acciones, temperatura, PIB, entre otros.</a:t>
          </a:r>
          <a:endParaRPr lang="en-US" sz="1400" kern="1200" dirty="0"/>
        </a:p>
      </dsp:txBody>
      <dsp:txXfrm>
        <a:off x="6057297" y="1202781"/>
        <a:ext cx="1522265" cy="14080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7EC1A-4C23-46F0-B120-C0BED2A60A64}">
      <dsp:nvSpPr>
        <dsp:cNvPr id="0" name=""/>
        <dsp:cNvSpPr/>
      </dsp:nvSpPr>
      <dsp:spPr>
        <a:xfrm>
          <a:off x="2079033" y="124696"/>
          <a:ext cx="692929" cy="69292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732B09-C33B-4D97-9953-B2EBD1837266}">
      <dsp:nvSpPr>
        <dsp:cNvPr id="0" name=""/>
        <dsp:cNvSpPr/>
      </dsp:nvSpPr>
      <dsp:spPr>
        <a:xfrm>
          <a:off x="1655576" y="1253271"/>
          <a:ext cx="1539843" cy="1775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b="1" kern="1200"/>
            <a:t>Puerta de entrada (input gate):</a:t>
          </a:r>
          <a:r>
            <a:rPr lang="es-ES" sz="1400" kern="1200"/>
            <a:t> La puerta de entrada determina qué nueva información debe ser almacenada en la celda de memoria. </a:t>
          </a:r>
          <a:endParaRPr lang="en-US" sz="1400" kern="1200"/>
        </a:p>
      </dsp:txBody>
      <dsp:txXfrm>
        <a:off x="1655576" y="1253271"/>
        <a:ext cx="1539843" cy="1775632"/>
      </dsp:txXfrm>
    </dsp:sp>
    <dsp:sp modelId="{B16B9544-7B32-4DAE-88F7-BC557B001D7E}">
      <dsp:nvSpPr>
        <dsp:cNvPr id="0" name=""/>
        <dsp:cNvSpPr/>
      </dsp:nvSpPr>
      <dsp:spPr>
        <a:xfrm>
          <a:off x="3888350" y="124696"/>
          <a:ext cx="692929" cy="6929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6D54A2-A7C9-41A2-9F1A-DA0C909A33DC}">
      <dsp:nvSpPr>
        <dsp:cNvPr id="0" name=""/>
        <dsp:cNvSpPr/>
      </dsp:nvSpPr>
      <dsp:spPr>
        <a:xfrm>
          <a:off x="3464893" y="1253271"/>
          <a:ext cx="1539843" cy="1775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b="1" kern="1200"/>
            <a:t>Puerta de olvido (forget gate): </a:t>
          </a:r>
          <a:r>
            <a:rPr lang="es-ES" sz="1400" kern="1200"/>
            <a:t>La puerta de olvido decide qué información almacenada en la celda de memoria debe ser olvidada o mantenida. </a:t>
          </a:r>
          <a:endParaRPr lang="en-US" sz="1400" kern="1200"/>
        </a:p>
      </dsp:txBody>
      <dsp:txXfrm>
        <a:off x="3464893" y="1253271"/>
        <a:ext cx="1539843" cy="1775632"/>
      </dsp:txXfrm>
    </dsp:sp>
    <dsp:sp modelId="{1627735C-F9C0-4062-8042-432763209D1B}">
      <dsp:nvSpPr>
        <dsp:cNvPr id="0" name=""/>
        <dsp:cNvSpPr/>
      </dsp:nvSpPr>
      <dsp:spPr>
        <a:xfrm>
          <a:off x="5697666" y="124696"/>
          <a:ext cx="692929" cy="69292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5DB181-36D2-4FC1-B256-C8347C00BB05}">
      <dsp:nvSpPr>
        <dsp:cNvPr id="0" name=""/>
        <dsp:cNvSpPr/>
      </dsp:nvSpPr>
      <dsp:spPr>
        <a:xfrm>
          <a:off x="5274209" y="1253271"/>
          <a:ext cx="1539843" cy="1775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b="1" kern="1200" dirty="0"/>
            <a:t>Puerta de salida (output gate):</a:t>
          </a:r>
          <a:r>
            <a:rPr lang="es-ES" sz="1400" kern="1200" dirty="0"/>
            <a:t> Finalmente, la puerta de salida regula qué parte de la información almacenada en la celda de memoria se utilizará como salida de la celda LSTM.</a:t>
          </a:r>
          <a:endParaRPr lang="en-US" sz="1400" kern="1200" dirty="0"/>
        </a:p>
      </dsp:txBody>
      <dsp:txXfrm>
        <a:off x="5274209" y="1253271"/>
        <a:ext cx="1539843" cy="17756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F2470-7100-4124-A613-5C2F04CA2FCB}">
      <dsp:nvSpPr>
        <dsp:cNvPr id="0" name=""/>
        <dsp:cNvSpPr/>
      </dsp:nvSpPr>
      <dsp:spPr>
        <a:xfrm>
          <a:off x="669095" y="125203"/>
          <a:ext cx="571113" cy="5711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86F294-23EA-45F7-B5B4-EFB6B72B459F}">
      <dsp:nvSpPr>
        <dsp:cNvPr id="0" name=""/>
        <dsp:cNvSpPr/>
      </dsp:nvSpPr>
      <dsp:spPr>
        <a:xfrm>
          <a:off x="320081" y="1131916"/>
          <a:ext cx="1269140" cy="1895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a:t>Al igual que las LSTM, las GRU utilizan mecanismos de puertas para controlar el flujo de información dentro de la red y permitir la retención de información a largo plazo en secuencias de datos. </a:t>
          </a:r>
          <a:endParaRPr lang="en-US" sz="1400" kern="1200"/>
        </a:p>
      </dsp:txBody>
      <dsp:txXfrm>
        <a:off x="320081" y="1131916"/>
        <a:ext cx="1269140" cy="1895654"/>
      </dsp:txXfrm>
    </dsp:sp>
    <dsp:sp modelId="{29436CDC-B454-4483-9E7B-5A60ECFB06ED}">
      <dsp:nvSpPr>
        <dsp:cNvPr id="0" name=""/>
        <dsp:cNvSpPr/>
      </dsp:nvSpPr>
      <dsp:spPr>
        <a:xfrm>
          <a:off x="2370257" y="125203"/>
          <a:ext cx="571113" cy="5711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3B0C3-877B-4B13-A38C-8EA7CC29BCC0}">
      <dsp:nvSpPr>
        <dsp:cNvPr id="0" name=""/>
        <dsp:cNvSpPr/>
      </dsp:nvSpPr>
      <dsp:spPr>
        <a:xfrm>
          <a:off x="1811321" y="1131916"/>
          <a:ext cx="1688985" cy="1895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dirty="0"/>
            <a:t>Las GRU son más simples en estructura que las LSTM, ya que eliminan la celda de memoria por completo y combinan la funcionalidad de las puertas de olvido y de entrada en una sola puerta llamada puerta de actualización (</a:t>
          </a:r>
          <a:r>
            <a:rPr lang="es-ES" sz="1400" kern="1200" dirty="0" err="1"/>
            <a:t>update</a:t>
          </a:r>
          <a:r>
            <a:rPr lang="es-ES" sz="1400" kern="1200" dirty="0"/>
            <a:t> gate). Además, las GRU tienen una única puerta de salida.</a:t>
          </a:r>
          <a:endParaRPr lang="en-US" sz="1400" kern="1200" dirty="0"/>
        </a:p>
      </dsp:txBody>
      <dsp:txXfrm>
        <a:off x="1811321" y="1131916"/>
        <a:ext cx="1688985" cy="1895654"/>
      </dsp:txXfrm>
    </dsp:sp>
    <dsp:sp modelId="{FABFD5E9-14AC-4A41-85EC-7A3DD76E7E3B}">
      <dsp:nvSpPr>
        <dsp:cNvPr id="0" name=""/>
        <dsp:cNvSpPr/>
      </dsp:nvSpPr>
      <dsp:spPr>
        <a:xfrm>
          <a:off x="4159815" y="125203"/>
          <a:ext cx="571113" cy="5711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A945F8-D9E6-49CC-9887-D5D3B6777C9A}">
      <dsp:nvSpPr>
        <dsp:cNvPr id="0" name=""/>
        <dsp:cNvSpPr/>
      </dsp:nvSpPr>
      <dsp:spPr>
        <a:xfrm>
          <a:off x="3722406" y="1131916"/>
          <a:ext cx="1445931" cy="1895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dirty="0"/>
            <a:t>La puerta de actualización en una GRU controla qué información se debe actualizar en el estado oculto de la unidad recurrente en cada paso de tiempo. Esto permite que la GRU aprenda qué información es relevante para retener y cuál se debe descartar en una secuencia.</a:t>
          </a:r>
          <a:endParaRPr lang="en-US" sz="1400" kern="1200" dirty="0"/>
        </a:p>
      </dsp:txBody>
      <dsp:txXfrm>
        <a:off x="3722406" y="1131916"/>
        <a:ext cx="1445931" cy="1895654"/>
      </dsp:txXfrm>
    </dsp:sp>
    <dsp:sp modelId="{6BCDA052-2070-470C-8CA6-979B785EE87C}">
      <dsp:nvSpPr>
        <dsp:cNvPr id="0" name=""/>
        <dsp:cNvSpPr/>
      </dsp:nvSpPr>
      <dsp:spPr>
        <a:xfrm>
          <a:off x="5739451" y="125203"/>
          <a:ext cx="571113" cy="5711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FF9170-2465-47FB-BD15-AAAD5C50F041}">
      <dsp:nvSpPr>
        <dsp:cNvPr id="0" name=""/>
        <dsp:cNvSpPr/>
      </dsp:nvSpPr>
      <dsp:spPr>
        <a:xfrm>
          <a:off x="5390437" y="1131916"/>
          <a:ext cx="1269140" cy="1895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s-ES" sz="1400" kern="1200"/>
            <a:t>Debido a su estructura más simple en comparación con las LSTM, las GRU pueden ser más eficientes computacionalmente y pueden ser más fáciles de entrenar en ciertos casos.</a:t>
          </a:r>
          <a:endParaRPr lang="en-US" sz="1400" kern="1200"/>
        </a:p>
      </dsp:txBody>
      <dsp:txXfrm>
        <a:off x="5390437" y="1131916"/>
        <a:ext cx="1269140" cy="1895654"/>
      </dsp:txXfrm>
    </dsp:sp>
    <dsp:sp modelId="{5C1C0B2F-D72C-49C2-97C9-35A09249C36F}">
      <dsp:nvSpPr>
        <dsp:cNvPr id="0" name=""/>
        <dsp:cNvSpPr/>
      </dsp:nvSpPr>
      <dsp:spPr>
        <a:xfrm>
          <a:off x="7230691" y="125203"/>
          <a:ext cx="571113" cy="5711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D62634-F9E3-48DC-BADD-88AF85900F04}">
      <dsp:nvSpPr>
        <dsp:cNvPr id="0" name=""/>
        <dsp:cNvSpPr/>
      </dsp:nvSpPr>
      <dsp:spPr>
        <a:xfrm>
          <a:off x="6881678" y="1131916"/>
          <a:ext cx="1269140" cy="1895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dirty="0"/>
            <a:t>Aunque las LSTM y las GRU son similares en muchos aspectos y se utilizan para tareas similares, la elección entre ellas a menudo depende de la naturaleza específica del problema y de las preferencias del usuario.</a:t>
          </a:r>
          <a:endParaRPr lang="en-US" sz="1200" kern="1200" dirty="0"/>
        </a:p>
      </dsp:txBody>
      <dsp:txXfrm>
        <a:off x="6881678" y="1131916"/>
        <a:ext cx="1269140" cy="1895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1277E-ED5C-4332-B70D-D6EC5AA7B189}">
      <dsp:nvSpPr>
        <dsp:cNvPr id="0" name=""/>
        <dsp:cNvSpPr/>
      </dsp:nvSpPr>
      <dsp:spPr>
        <a:xfrm>
          <a:off x="0" y="3088"/>
          <a:ext cx="4067175" cy="97396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F057C-7A38-4B49-A0E3-A3AE1176AA85}">
      <dsp:nvSpPr>
        <dsp:cNvPr id="0" name=""/>
        <dsp:cNvSpPr/>
      </dsp:nvSpPr>
      <dsp:spPr>
        <a:xfrm>
          <a:off x="294623" y="222229"/>
          <a:ext cx="536201" cy="535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D0CDFD-126F-4EF7-B349-4703CE087D24}">
      <dsp:nvSpPr>
        <dsp:cNvPr id="0" name=""/>
        <dsp:cNvSpPr/>
      </dsp:nvSpPr>
      <dsp:spPr>
        <a:xfrm>
          <a:off x="1125448" y="3088"/>
          <a:ext cx="2897632" cy="974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78" tIns="103178" rIns="103178" bIns="103178" numCol="1" spcCol="1270" anchor="ctr" anchorCtr="0">
          <a:noAutofit/>
        </a:bodyPr>
        <a:lstStyle/>
        <a:p>
          <a:pPr marL="0" lvl="0" indent="0" algn="l" defTabSz="622300">
            <a:lnSpc>
              <a:spcPct val="100000"/>
            </a:lnSpc>
            <a:spcBef>
              <a:spcPct val="0"/>
            </a:spcBef>
            <a:spcAft>
              <a:spcPct val="35000"/>
            </a:spcAft>
            <a:buNone/>
          </a:pPr>
          <a:r>
            <a:rPr lang="es-ES" sz="1400" kern="1200" dirty="0"/>
            <a:t>Las series de tiempo son fundamentales para comprender y predecir el comportamiento futuro de un fenómeno.</a:t>
          </a:r>
          <a:endParaRPr lang="en-US" sz="1400" kern="1200" dirty="0"/>
        </a:p>
      </dsp:txBody>
      <dsp:txXfrm>
        <a:off x="1125448" y="3088"/>
        <a:ext cx="2897632" cy="974912"/>
      </dsp:txXfrm>
    </dsp:sp>
    <dsp:sp modelId="{56AA7284-C20C-4E8B-96BC-EEAE2172EA3F}">
      <dsp:nvSpPr>
        <dsp:cNvPr id="0" name=""/>
        <dsp:cNvSpPr/>
      </dsp:nvSpPr>
      <dsp:spPr>
        <a:xfrm>
          <a:off x="0" y="1214343"/>
          <a:ext cx="4067175" cy="97396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FD5275-C8A1-4B1C-B1D6-10E0A4860F4F}">
      <dsp:nvSpPr>
        <dsp:cNvPr id="0" name=""/>
        <dsp:cNvSpPr/>
      </dsp:nvSpPr>
      <dsp:spPr>
        <a:xfrm>
          <a:off x="294623" y="1433484"/>
          <a:ext cx="536201" cy="535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3E68F2-4313-4A3D-A59E-0AAD37D32D2D}">
      <dsp:nvSpPr>
        <dsp:cNvPr id="0" name=""/>
        <dsp:cNvSpPr/>
      </dsp:nvSpPr>
      <dsp:spPr>
        <a:xfrm>
          <a:off x="1125448" y="1214343"/>
          <a:ext cx="2897632" cy="974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78" tIns="103178" rIns="103178" bIns="103178" numCol="1" spcCol="1270" anchor="ctr" anchorCtr="0">
          <a:noAutofit/>
        </a:bodyPr>
        <a:lstStyle/>
        <a:p>
          <a:pPr marL="0" lvl="0" indent="0" algn="l" defTabSz="622300">
            <a:lnSpc>
              <a:spcPct val="100000"/>
            </a:lnSpc>
            <a:spcBef>
              <a:spcPct val="0"/>
            </a:spcBef>
            <a:spcAft>
              <a:spcPct val="35000"/>
            </a:spcAft>
            <a:buNone/>
          </a:pPr>
          <a:r>
            <a:rPr lang="es-ES" sz="1400" kern="1200" dirty="0"/>
            <a:t>Se utilizan en pronósticos y planificación en diversos campos, como la economía, la gestión empresarial, la meteorología y la ingeniería.</a:t>
          </a:r>
          <a:endParaRPr lang="en-US" sz="1400" kern="1200" dirty="0"/>
        </a:p>
      </dsp:txBody>
      <dsp:txXfrm>
        <a:off x="1125448" y="1214343"/>
        <a:ext cx="2897632" cy="974912"/>
      </dsp:txXfrm>
    </dsp:sp>
    <dsp:sp modelId="{51853280-32CA-4F3E-92B2-1B5D8D3F0265}">
      <dsp:nvSpPr>
        <dsp:cNvPr id="0" name=""/>
        <dsp:cNvSpPr/>
      </dsp:nvSpPr>
      <dsp:spPr>
        <a:xfrm>
          <a:off x="0" y="2425598"/>
          <a:ext cx="4067175" cy="97396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E2EB2-F9FE-4748-9B48-7643508AC76B}">
      <dsp:nvSpPr>
        <dsp:cNvPr id="0" name=""/>
        <dsp:cNvSpPr/>
      </dsp:nvSpPr>
      <dsp:spPr>
        <a:xfrm>
          <a:off x="294623" y="2644739"/>
          <a:ext cx="536201" cy="535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6890AA-3C6D-4378-B73C-97C5BC80ED0B}">
      <dsp:nvSpPr>
        <dsp:cNvPr id="0" name=""/>
        <dsp:cNvSpPr/>
      </dsp:nvSpPr>
      <dsp:spPr>
        <a:xfrm>
          <a:off x="1125448" y="2425598"/>
          <a:ext cx="2897632" cy="974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78" tIns="103178" rIns="103178" bIns="103178" numCol="1" spcCol="1270" anchor="ctr" anchorCtr="0">
          <a:noAutofit/>
        </a:bodyPr>
        <a:lstStyle/>
        <a:p>
          <a:pPr marL="0" lvl="0" indent="0" algn="l" defTabSz="622300">
            <a:lnSpc>
              <a:spcPct val="100000"/>
            </a:lnSpc>
            <a:spcBef>
              <a:spcPct val="0"/>
            </a:spcBef>
            <a:spcAft>
              <a:spcPct val="35000"/>
            </a:spcAft>
            <a:buNone/>
          </a:pPr>
          <a:r>
            <a:rPr lang="es-ES" sz="1400" kern="1200"/>
            <a:t>Ayudan a identificar patrones, tendencias y cambios en el tiempo, lo que puede ser útil para la toma de decisiones informadas.</a:t>
          </a:r>
          <a:endParaRPr lang="en-US" sz="1400" kern="1200"/>
        </a:p>
      </dsp:txBody>
      <dsp:txXfrm>
        <a:off x="1125448" y="2425598"/>
        <a:ext cx="2897632" cy="9749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32708-DAD5-49A1-B810-6471B1DC952E}">
      <dsp:nvSpPr>
        <dsp:cNvPr id="0" name=""/>
        <dsp:cNvSpPr/>
      </dsp:nvSpPr>
      <dsp:spPr>
        <a:xfrm>
          <a:off x="392119" y="753"/>
          <a:ext cx="2558507" cy="1624652"/>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F0CFD03-ED87-4E8F-BE11-73C4882595B2}">
      <dsp:nvSpPr>
        <dsp:cNvPr id="0" name=""/>
        <dsp:cNvSpPr/>
      </dsp:nvSpPr>
      <dsp:spPr>
        <a:xfrm>
          <a:off x="676398" y="270818"/>
          <a:ext cx="2558507" cy="162465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Para los datos transversales las observaciones se recopilan en un solo punto en el tiempo para múltiples entidades, en cambio, las series de tiempo involucran observaciones secuenciales a lo largo del tiempo para una sola entidad.</a:t>
          </a:r>
          <a:endParaRPr lang="en-US" sz="1200" kern="1200" dirty="0"/>
        </a:p>
      </dsp:txBody>
      <dsp:txXfrm>
        <a:off x="723982" y="318402"/>
        <a:ext cx="2463339" cy="1529484"/>
      </dsp:txXfrm>
    </dsp:sp>
    <dsp:sp modelId="{77D3D6E9-EA04-48C1-BEA1-A78733C4C4A7}">
      <dsp:nvSpPr>
        <dsp:cNvPr id="0" name=""/>
        <dsp:cNvSpPr/>
      </dsp:nvSpPr>
      <dsp:spPr>
        <a:xfrm>
          <a:off x="3519184" y="753"/>
          <a:ext cx="2558507" cy="1624652"/>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8F97699-C42F-4CE4-9A93-CDF9CF225CE4}">
      <dsp:nvSpPr>
        <dsp:cNvPr id="0" name=""/>
        <dsp:cNvSpPr/>
      </dsp:nvSpPr>
      <dsp:spPr>
        <a:xfrm>
          <a:off x="3803463" y="270818"/>
          <a:ext cx="2558507" cy="162465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a:t>Mientras que los datos de sección cruzada pueden analizarse mediante técnicas como la regresión lineal, las series de tiempo requieren métodos específicos para modelar la dependencia temporal y las estructuras de autocorrelación.</a:t>
          </a:r>
          <a:endParaRPr lang="en-US" sz="1200" kern="1200"/>
        </a:p>
      </dsp:txBody>
      <dsp:txXfrm>
        <a:off x="3851047" y="318402"/>
        <a:ext cx="2463339" cy="15294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7833B-8129-4929-AF68-4AE4B4F1B0E1}">
      <dsp:nvSpPr>
        <dsp:cNvPr id="0" name=""/>
        <dsp:cNvSpPr/>
      </dsp:nvSpPr>
      <dsp:spPr>
        <a:xfrm>
          <a:off x="0" y="1578"/>
          <a:ext cx="8272463" cy="799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ABF70-D30B-4461-A1A1-4EEE4145C932}">
      <dsp:nvSpPr>
        <dsp:cNvPr id="0" name=""/>
        <dsp:cNvSpPr/>
      </dsp:nvSpPr>
      <dsp:spPr>
        <a:xfrm>
          <a:off x="241981" y="181564"/>
          <a:ext cx="439966" cy="4399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5E8C4F-FB1A-4508-97D1-458697425F8C}">
      <dsp:nvSpPr>
        <dsp:cNvPr id="0" name=""/>
        <dsp:cNvSpPr/>
      </dsp:nvSpPr>
      <dsp:spPr>
        <a:xfrm>
          <a:off x="923929" y="0"/>
          <a:ext cx="7348533" cy="799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60" tIns="84660" rIns="84660" bIns="84660" numCol="1" spcCol="1270" anchor="ctr" anchorCtr="0">
          <a:noAutofit/>
        </a:bodyPr>
        <a:lstStyle/>
        <a:p>
          <a:pPr marL="0" lvl="0" indent="0" algn="l" defTabSz="622300">
            <a:lnSpc>
              <a:spcPct val="100000"/>
            </a:lnSpc>
            <a:spcBef>
              <a:spcPct val="0"/>
            </a:spcBef>
            <a:spcAft>
              <a:spcPct val="35000"/>
            </a:spcAft>
            <a:buNone/>
          </a:pPr>
          <a:r>
            <a:rPr lang="es-ES" sz="1400" kern="1200" dirty="0"/>
            <a:t>Un modelo estocástico escribe matemáticamente la evolución de un sistema a lo largo del tiempo, la cual está sujeta a la influencia de variables aleatorias. </a:t>
          </a:r>
          <a:endParaRPr lang="en-US" sz="1400" kern="1200" dirty="0"/>
        </a:p>
      </dsp:txBody>
      <dsp:txXfrm>
        <a:off x="923929" y="0"/>
        <a:ext cx="7348533" cy="799939"/>
      </dsp:txXfrm>
    </dsp:sp>
    <dsp:sp modelId="{99295DDD-0094-4B10-B69E-5F6CFD6C8C6E}">
      <dsp:nvSpPr>
        <dsp:cNvPr id="0" name=""/>
        <dsp:cNvSpPr/>
      </dsp:nvSpPr>
      <dsp:spPr>
        <a:xfrm>
          <a:off x="0" y="1001502"/>
          <a:ext cx="8272463" cy="799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E80B6-4A76-468B-8127-5C4D5441BFE8}">
      <dsp:nvSpPr>
        <dsp:cNvPr id="0" name=""/>
        <dsp:cNvSpPr/>
      </dsp:nvSpPr>
      <dsp:spPr>
        <a:xfrm>
          <a:off x="241981" y="1181488"/>
          <a:ext cx="439966" cy="4399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135A79-E7D9-4DF3-AA5B-9B9C5F78BE9A}">
      <dsp:nvSpPr>
        <dsp:cNvPr id="0" name=""/>
        <dsp:cNvSpPr/>
      </dsp:nvSpPr>
      <dsp:spPr>
        <a:xfrm>
          <a:off x="923929" y="1001502"/>
          <a:ext cx="7348533" cy="799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60" tIns="84660" rIns="84660" bIns="84660" numCol="1" spcCol="1270" anchor="ctr" anchorCtr="0">
          <a:noAutofit/>
        </a:bodyPr>
        <a:lstStyle/>
        <a:p>
          <a:pPr marL="0" lvl="0" indent="0" algn="l" defTabSz="622300">
            <a:lnSpc>
              <a:spcPct val="100000"/>
            </a:lnSpc>
            <a:spcBef>
              <a:spcPct val="0"/>
            </a:spcBef>
            <a:spcAft>
              <a:spcPct val="35000"/>
            </a:spcAft>
            <a:buNone/>
          </a:pPr>
          <a:r>
            <a:rPr lang="es-ES" sz="1400" kern="1200" dirty="0"/>
            <a:t>Un modelo estocástico es captura la aleatoriedad o la variabilidad (incertidumbre) inherente en los datos que está tratando de describir o predecir. </a:t>
          </a:r>
          <a:endParaRPr lang="en-US" sz="1400" kern="1200" dirty="0"/>
        </a:p>
      </dsp:txBody>
      <dsp:txXfrm>
        <a:off x="923929" y="1001502"/>
        <a:ext cx="7348533" cy="799939"/>
      </dsp:txXfrm>
    </dsp:sp>
    <dsp:sp modelId="{6290A74C-EDB9-48EA-9AAB-7FC9E63CF472}">
      <dsp:nvSpPr>
        <dsp:cNvPr id="0" name=""/>
        <dsp:cNvSpPr/>
      </dsp:nvSpPr>
      <dsp:spPr>
        <a:xfrm>
          <a:off x="0" y="2001426"/>
          <a:ext cx="8272463" cy="799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21AFA9-9E85-4B78-B17C-21A010E43E50}">
      <dsp:nvSpPr>
        <dsp:cNvPr id="0" name=""/>
        <dsp:cNvSpPr/>
      </dsp:nvSpPr>
      <dsp:spPr>
        <a:xfrm>
          <a:off x="241981" y="2181412"/>
          <a:ext cx="439966" cy="4399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6C08D4-77CA-442B-812E-CA7CB70691DF}">
      <dsp:nvSpPr>
        <dsp:cNvPr id="0" name=""/>
        <dsp:cNvSpPr/>
      </dsp:nvSpPr>
      <dsp:spPr>
        <a:xfrm>
          <a:off x="923929" y="2001426"/>
          <a:ext cx="7348533" cy="799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60" tIns="84660" rIns="84660" bIns="84660" numCol="1" spcCol="1270" anchor="ctr" anchorCtr="0">
          <a:noAutofit/>
        </a:bodyPr>
        <a:lstStyle/>
        <a:p>
          <a:pPr marL="0" lvl="0" indent="0" algn="l" defTabSz="622300">
            <a:lnSpc>
              <a:spcPct val="100000"/>
            </a:lnSpc>
            <a:spcBef>
              <a:spcPct val="0"/>
            </a:spcBef>
            <a:spcAft>
              <a:spcPct val="35000"/>
            </a:spcAft>
            <a:buNone/>
          </a:pPr>
          <a:r>
            <a:rPr lang="es-ES" sz="1400" kern="1200" dirty="0"/>
            <a:t>En contraste con los modelos determinísticos, que predicen resultados exactos basados en condiciones iniciales específicas, los modelos estocásticos proporcionan resultados probables o distribuciones de probabilidades de posibles resultados.</a:t>
          </a:r>
          <a:endParaRPr lang="en-US" sz="1400" kern="1200" dirty="0"/>
        </a:p>
      </dsp:txBody>
      <dsp:txXfrm>
        <a:off x="923929" y="2001426"/>
        <a:ext cx="7348533" cy="799939"/>
      </dsp:txXfrm>
    </dsp:sp>
    <dsp:sp modelId="{BAC7F1C9-1F7E-4C01-B6F9-214242DB299E}">
      <dsp:nvSpPr>
        <dsp:cNvPr id="0" name=""/>
        <dsp:cNvSpPr/>
      </dsp:nvSpPr>
      <dsp:spPr>
        <a:xfrm>
          <a:off x="0" y="3001350"/>
          <a:ext cx="8272463" cy="799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EAACF-89C7-4DCC-8D34-9E69B7A244BE}">
      <dsp:nvSpPr>
        <dsp:cNvPr id="0" name=""/>
        <dsp:cNvSpPr/>
      </dsp:nvSpPr>
      <dsp:spPr>
        <a:xfrm>
          <a:off x="241981" y="3181336"/>
          <a:ext cx="439966" cy="4399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5FD0CB-2A63-4D6F-AD86-F3263A059014}">
      <dsp:nvSpPr>
        <dsp:cNvPr id="0" name=""/>
        <dsp:cNvSpPr/>
      </dsp:nvSpPr>
      <dsp:spPr>
        <a:xfrm>
          <a:off x="923929" y="3001350"/>
          <a:ext cx="7348533" cy="799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660" tIns="84660" rIns="84660" bIns="84660" numCol="1" spcCol="1270" anchor="ctr" anchorCtr="0">
          <a:noAutofit/>
        </a:bodyPr>
        <a:lstStyle/>
        <a:p>
          <a:pPr marL="0" lvl="0" indent="0" algn="l" defTabSz="622300">
            <a:lnSpc>
              <a:spcPct val="100000"/>
            </a:lnSpc>
            <a:spcBef>
              <a:spcPct val="0"/>
            </a:spcBef>
            <a:spcAft>
              <a:spcPct val="35000"/>
            </a:spcAft>
            <a:buNone/>
          </a:pPr>
          <a:r>
            <a:rPr lang="es-ES" sz="1400" kern="1200" dirty="0"/>
            <a:t>Los modelos estocásticos son ampliamente utilizados en diversas disciplinas, como la estadística, la economía, la ingeniería, las finanzas y la física, entre otras, para modelar y comprender fenómenos que están sujetos a la incertidumbre y la variabilidad </a:t>
          </a:r>
          <a:endParaRPr lang="en-US" sz="1400" kern="1200" dirty="0"/>
        </a:p>
      </dsp:txBody>
      <dsp:txXfrm>
        <a:off x="923929" y="3001350"/>
        <a:ext cx="7348533" cy="7999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660CD-3AEA-43C8-A2D5-A1AEE61DEFAE}">
      <dsp:nvSpPr>
        <dsp:cNvPr id="0" name=""/>
        <dsp:cNvSpPr/>
      </dsp:nvSpPr>
      <dsp:spPr>
        <a:xfrm>
          <a:off x="112991" y="964"/>
          <a:ext cx="1433304" cy="85998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1. AR</a:t>
          </a:r>
          <a:endParaRPr lang="en-US" sz="2400" kern="1200" dirty="0"/>
        </a:p>
      </dsp:txBody>
      <dsp:txXfrm>
        <a:off x="112991" y="964"/>
        <a:ext cx="1433304" cy="859982"/>
      </dsp:txXfrm>
    </dsp:sp>
    <dsp:sp modelId="{16D870BD-ECE2-4C00-B45F-4BAF21FC5907}">
      <dsp:nvSpPr>
        <dsp:cNvPr id="0" name=""/>
        <dsp:cNvSpPr/>
      </dsp:nvSpPr>
      <dsp:spPr>
        <a:xfrm>
          <a:off x="1689627" y="964"/>
          <a:ext cx="1433304" cy="859982"/>
        </a:xfrm>
        <a:prstGeom prst="rect">
          <a:avLst/>
        </a:prstGeom>
        <a:solidFill>
          <a:schemeClr val="accent2">
            <a:hueOff val="2000012"/>
            <a:satOff val="2564"/>
            <a:lumOff val="686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2. MA</a:t>
          </a:r>
          <a:endParaRPr lang="en-US" sz="2400" kern="1200" dirty="0"/>
        </a:p>
      </dsp:txBody>
      <dsp:txXfrm>
        <a:off x="1689627" y="964"/>
        <a:ext cx="1433304" cy="859982"/>
      </dsp:txXfrm>
    </dsp:sp>
    <dsp:sp modelId="{14A62573-80B8-4CEA-B85A-1B794E70528B}">
      <dsp:nvSpPr>
        <dsp:cNvPr id="0" name=""/>
        <dsp:cNvSpPr/>
      </dsp:nvSpPr>
      <dsp:spPr>
        <a:xfrm>
          <a:off x="3266262" y="964"/>
          <a:ext cx="1433304" cy="859982"/>
        </a:xfrm>
        <a:prstGeom prst="rect">
          <a:avLst/>
        </a:prstGeom>
        <a:solidFill>
          <a:schemeClr val="accent2">
            <a:hueOff val="4000023"/>
            <a:satOff val="5128"/>
            <a:lumOff val="1372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3. ARMA</a:t>
          </a:r>
          <a:endParaRPr lang="en-US" sz="2400" kern="1200" dirty="0"/>
        </a:p>
      </dsp:txBody>
      <dsp:txXfrm>
        <a:off x="3266262" y="964"/>
        <a:ext cx="1433304" cy="859982"/>
      </dsp:txXfrm>
    </dsp:sp>
    <dsp:sp modelId="{3ACC31FF-034F-4F4D-89E6-7DEC4240726A}">
      <dsp:nvSpPr>
        <dsp:cNvPr id="0" name=""/>
        <dsp:cNvSpPr/>
      </dsp:nvSpPr>
      <dsp:spPr>
        <a:xfrm>
          <a:off x="4842897" y="964"/>
          <a:ext cx="1433304" cy="859982"/>
        </a:xfrm>
        <a:prstGeom prst="rect">
          <a:avLst/>
        </a:prstGeom>
        <a:solidFill>
          <a:schemeClr val="accent2">
            <a:hueOff val="6000035"/>
            <a:satOff val="7693"/>
            <a:lumOff val="2058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4. ARIMA</a:t>
          </a:r>
          <a:endParaRPr lang="en-US" sz="2400" kern="1200" dirty="0"/>
        </a:p>
      </dsp:txBody>
      <dsp:txXfrm>
        <a:off x="4842897" y="964"/>
        <a:ext cx="1433304" cy="859982"/>
      </dsp:txXfrm>
    </dsp:sp>
    <dsp:sp modelId="{971E2911-4E0F-4E25-8D20-FC6F42731D5A}">
      <dsp:nvSpPr>
        <dsp:cNvPr id="0" name=""/>
        <dsp:cNvSpPr/>
      </dsp:nvSpPr>
      <dsp:spPr>
        <a:xfrm>
          <a:off x="6419533" y="964"/>
          <a:ext cx="1433304" cy="859982"/>
        </a:xfrm>
        <a:prstGeom prst="rect">
          <a:avLst/>
        </a:prstGeom>
        <a:solidFill>
          <a:schemeClr val="accent2">
            <a:hueOff val="8000046"/>
            <a:satOff val="10257"/>
            <a:lumOff val="2745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5. SARIMA</a:t>
          </a:r>
          <a:endParaRPr lang="en-US" sz="2400" kern="1200" dirty="0"/>
        </a:p>
      </dsp:txBody>
      <dsp:txXfrm>
        <a:off x="6419533" y="964"/>
        <a:ext cx="1433304" cy="859982"/>
      </dsp:txXfrm>
    </dsp:sp>
    <dsp:sp modelId="{D9ECAAEA-7104-4ABE-9BF1-AC32201BA0E4}">
      <dsp:nvSpPr>
        <dsp:cNvPr id="0" name=""/>
        <dsp:cNvSpPr/>
      </dsp:nvSpPr>
      <dsp:spPr>
        <a:xfrm>
          <a:off x="2477944" y="1004277"/>
          <a:ext cx="1433304" cy="859982"/>
        </a:xfrm>
        <a:prstGeom prst="rect">
          <a:avLst/>
        </a:prstGeom>
        <a:solidFill>
          <a:schemeClr val="accent2">
            <a:hueOff val="10000058"/>
            <a:satOff val="12821"/>
            <a:lumOff val="3431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6. ARIMAX</a:t>
          </a:r>
          <a:endParaRPr lang="en-US" sz="2400" kern="1200" dirty="0"/>
        </a:p>
      </dsp:txBody>
      <dsp:txXfrm>
        <a:off x="2477944" y="1004277"/>
        <a:ext cx="1433304" cy="859982"/>
      </dsp:txXfrm>
    </dsp:sp>
    <dsp:sp modelId="{1DE735D7-7E9E-40F1-AC65-6D459FF881A9}">
      <dsp:nvSpPr>
        <dsp:cNvPr id="0" name=""/>
        <dsp:cNvSpPr/>
      </dsp:nvSpPr>
      <dsp:spPr>
        <a:xfrm>
          <a:off x="4054580" y="1004277"/>
          <a:ext cx="1433304" cy="859982"/>
        </a:xfrm>
        <a:prstGeom prst="rect">
          <a:avLst/>
        </a:prstGeom>
        <a:solidFill>
          <a:schemeClr val="accent4"/>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7. SARIMAX</a:t>
          </a:r>
          <a:endParaRPr lang="en-US" sz="2400" kern="1200" dirty="0"/>
        </a:p>
      </dsp:txBody>
      <dsp:txXfrm>
        <a:off x="4054580" y="1004277"/>
        <a:ext cx="1433304" cy="8599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BE9EA-4E3C-44B6-8FFC-79441D67709D}">
      <dsp:nvSpPr>
        <dsp:cNvPr id="0" name=""/>
        <dsp:cNvSpPr/>
      </dsp:nvSpPr>
      <dsp:spPr>
        <a:xfrm>
          <a:off x="876653" y="112518"/>
          <a:ext cx="738017" cy="7380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E8E50B-C2FA-4277-A0F3-96A5FBDC4BD0}">
      <dsp:nvSpPr>
        <dsp:cNvPr id="0" name=""/>
        <dsp:cNvSpPr/>
      </dsp:nvSpPr>
      <dsp:spPr>
        <a:xfrm>
          <a:off x="425642" y="1342632"/>
          <a:ext cx="1640039" cy="205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Una </a:t>
          </a:r>
          <a:r>
            <a:rPr lang="es-ES" sz="1400" b="1" kern="1200" dirty="0"/>
            <a:t>Red Neuronal Artificial (Artificial Neural Network - ANN) </a:t>
          </a:r>
          <a:r>
            <a:rPr lang="es-ES" sz="1400" kern="1200" dirty="0"/>
            <a:t>es un modelo computacional inspirado en el funcionamiento del sistema nervioso biológico, especialmente en el cerebro humano. </a:t>
          </a:r>
          <a:endParaRPr lang="en-US" sz="1400" kern="1200" dirty="0"/>
        </a:p>
      </dsp:txBody>
      <dsp:txXfrm>
        <a:off x="425642" y="1342632"/>
        <a:ext cx="1640039" cy="2050048"/>
      </dsp:txXfrm>
    </dsp:sp>
    <dsp:sp modelId="{F594006A-B356-4AAA-9AA8-CA60356E1878}">
      <dsp:nvSpPr>
        <dsp:cNvPr id="0" name=""/>
        <dsp:cNvSpPr/>
      </dsp:nvSpPr>
      <dsp:spPr>
        <a:xfrm>
          <a:off x="2803699" y="112518"/>
          <a:ext cx="738017" cy="7380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62B3CE-1BB5-4DB4-82B5-594FE2BE076D}">
      <dsp:nvSpPr>
        <dsp:cNvPr id="0" name=""/>
        <dsp:cNvSpPr/>
      </dsp:nvSpPr>
      <dsp:spPr>
        <a:xfrm>
          <a:off x="2352688" y="1342632"/>
          <a:ext cx="1640039" cy="205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dirty="0"/>
            <a:t>Consiste en una red de nodos interconectados, llamados neuronas artificiales, que trabajan en conjunto para procesar información y realizar tareas específicas.</a:t>
          </a:r>
          <a:endParaRPr lang="en-US" sz="1400" kern="1200" dirty="0"/>
        </a:p>
      </dsp:txBody>
      <dsp:txXfrm>
        <a:off x="2352688" y="1342632"/>
        <a:ext cx="1640039" cy="2050048"/>
      </dsp:txXfrm>
    </dsp:sp>
    <dsp:sp modelId="{B171AB63-8D2F-4AA5-AEE8-8EA14F3BBDBC}">
      <dsp:nvSpPr>
        <dsp:cNvPr id="0" name=""/>
        <dsp:cNvSpPr/>
      </dsp:nvSpPr>
      <dsp:spPr>
        <a:xfrm>
          <a:off x="4730745" y="112518"/>
          <a:ext cx="738017" cy="7380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E5D059-EEEF-4F40-8019-4563EC069581}">
      <dsp:nvSpPr>
        <dsp:cNvPr id="0" name=""/>
        <dsp:cNvSpPr/>
      </dsp:nvSpPr>
      <dsp:spPr>
        <a:xfrm>
          <a:off x="4279734" y="1342632"/>
          <a:ext cx="1640039" cy="205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s-ES" sz="1200" kern="1200" dirty="0"/>
            <a:t>Las ANN se utilizan en una amplia gama de aplicaciones, incluyendo reconocimiento de voz, reconocimiento de imágenes, procesamiento de lenguaje natural, diagnóstico médico, pronóstico del tiempo, conducción autónoma y más. </a:t>
          </a:r>
          <a:endParaRPr lang="en-US" sz="1200" kern="1200" dirty="0"/>
        </a:p>
      </dsp:txBody>
      <dsp:txXfrm>
        <a:off x="4279734" y="1342632"/>
        <a:ext cx="1640039" cy="2050048"/>
      </dsp:txXfrm>
    </dsp:sp>
    <dsp:sp modelId="{D13413AE-40CA-4C5E-89AE-904FA44E513C}">
      <dsp:nvSpPr>
        <dsp:cNvPr id="0" name=""/>
        <dsp:cNvSpPr/>
      </dsp:nvSpPr>
      <dsp:spPr>
        <a:xfrm>
          <a:off x="6657791" y="112518"/>
          <a:ext cx="738017" cy="7380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A2EF00-DB0B-4B1F-9E40-8744AE132DF8}">
      <dsp:nvSpPr>
        <dsp:cNvPr id="0" name=""/>
        <dsp:cNvSpPr/>
      </dsp:nvSpPr>
      <dsp:spPr>
        <a:xfrm>
          <a:off x="6206780" y="1342632"/>
          <a:ext cx="1640039" cy="2050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s-ES" sz="1400" kern="1200"/>
            <a:t>Su capacidad para aprender patrones complejos a partir de datos brutos las hace extremadamente poderosas en el ámbito de la inteligencia artificial.</a:t>
          </a:r>
          <a:endParaRPr lang="en-US" sz="1400" kern="1200"/>
        </a:p>
      </dsp:txBody>
      <dsp:txXfrm>
        <a:off x="6206780" y="1342632"/>
        <a:ext cx="1640039" cy="20500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DAAB6-882F-49D7-9628-9E1E64949D44}">
      <dsp:nvSpPr>
        <dsp:cNvPr id="0" name=""/>
        <dsp:cNvSpPr/>
      </dsp:nvSpPr>
      <dsp:spPr>
        <a:xfrm>
          <a:off x="0" y="3468"/>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08DF1-7527-4C67-9084-741CECFC7137}">
      <dsp:nvSpPr>
        <dsp:cNvPr id="0" name=""/>
        <dsp:cNvSpPr/>
      </dsp:nvSpPr>
      <dsp:spPr>
        <a:xfrm>
          <a:off x="172648" y="131884"/>
          <a:ext cx="314212" cy="313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44E3E3-699D-443E-909B-55A19F13EC06}">
      <dsp:nvSpPr>
        <dsp:cNvPr id="0" name=""/>
        <dsp:cNvSpPr/>
      </dsp:nvSpPr>
      <dsp:spPr>
        <a:xfrm>
          <a:off x="659509" y="3468"/>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711200">
            <a:lnSpc>
              <a:spcPct val="100000"/>
            </a:lnSpc>
            <a:spcBef>
              <a:spcPct val="0"/>
            </a:spcBef>
            <a:spcAft>
              <a:spcPct val="35000"/>
            </a:spcAft>
            <a:buNone/>
          </a:pPr>
          <a:r>
            <a:rPr lang="es-ES" sz="1600" b="1" kern="1200" dirty="0"/>
            <a:t>Entradas (input): </a:t>
          </a:r>
          <a:r>
            <a:rPr lang="es-ES" sz="1600" kern="1200" dirty="0"/>
            <a:t>Cada neurona recibe entradas de otras neuronas o directamente del conjunto de datos de entrada. </a:t>
          </a:r>
          <a:endParaRPr lang="en-US" sz="1600" kern="1200" dirty="0"/>
        </a:p>
      </dsp:txBody>
      <dsp:txXfrm>
        <a:off x="659509" y="3468"/>
        <a:ext cx="7602544" cy="588573"/>
      </dsp:txXfrm>
    </dsp:sp>
    <dsp:sp modelId="{242C7A6F-A64B-4F53-BBB9-DE4B8E5287F7}">
      <dsp:nvSpPr>
        <dsp:cNvPr id="0" name=""/>
        <dsp:cNvSpPr/>
      </dsp:nvSpPr>
      <dsp:spPr>
        <a:xfrm>
          <a:off x="0" y="739185"/>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4D2D8E-9601-4EA1-ACF0-23FC11B5D933}">
      <dsp:nvSpPr>
        <dsp:cNvPr id="0" name=""/>
        <dsp:cNvSpPr/>
      </dsp:nvSpPr>
      <dsp:spPr>
        <a:xfrm>
          <a:off x="172648" y="867601"/>
          <a:ext cx="314212" cy="313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A3C698-9F4A-46FB-BB80-C1FF0CBCE247}">
      <dsp:nvSpPr>
        <dsp:cNvPr id="0" name=""/>
        <dsp:cNvSpPr/>
      </dsp:nvSpPr>
      <dsp:spPr>
        <a:xfrm>
          <a:off x="659509" y="739185"/>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ES" sz="1400" b="1" kern="1200" dirty="0"/>
            <a:t>Pesos (</a:t>
          </a:r>
          <a:r>
            <a:rPr lang="es-ES" sz="1400" b="1" kern="1200" dirty="0" err="1"/>
            <a:t>weight</a:t>
          </a:r>
          <a:r>
            <a:rPr lang="es-ES" sz="1400" b="1" kern="1200" dirty="0"/>
            <a:t>): </a:t>
          </a:r>
          <a:r>
            <a:rPr lang="es-ES" sz="1400" kern="1200" dirty="0"/>
            <a:t>Cada entrada está asociada con un peso, que representa la importancia o la contribución de esa entrada a la salida de la neurona. </a:t>
          </a:r>
          <a:endParaRPr lang="en-US" sz="1400" kern="1200" dirty="0"/>
        </a:p>
      </dsp:txBody>
      <dsp:txXfrm>
        <a:off x="659509" y="739185"/>
        <a:ext cx="7602544" cy="588573"/>
      </dsp:txXfrm>
    </dsp:sp>
    <dsp:sp modelId="{8C6A4668-9308-48A3-98A7-7086F59A5D4D}">
      <dsp:nvSpPr>
        <dsp:cNvPr id="0" name=""/>
        <dsp:cNvSpPr/>
      </dsp:nvSpPr>
      <dsp:spPr>
        <a:xfrm>
          <a:off x="0" y="1474902"/>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AC0F3-3632-4B77-86A5-15AA4F467A0F}">
      <dsp:nvSpPr>
        <dsp:cNvPr id="0" name=""/>
        <dsp:cNvSpPr/>
      </dsp:nvSpPr>
      <dsp:spPr>
        <a:xfrm>
          <a:off x="172648" y="1603318"/>
          <a:ext cx="314212" cy="313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63850F-1C97-46EB-B7E4-9480C7E257FD}">
      <dsp:nvSpPr>
        <dsp:cNvPr id="0" name=""/>
        <dsp:cNvSpPr/>
      </dsp:nvSpPr>
      <dsp:spPr>
        <a:xfrm>
          <a:off x="659509" y="1474902"/>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MX" sz="1400" b="1" kern="1200" dirty="0"/>
            <a:t>Sesgo (</a:t>
          </a:r>
          <a:r>
            <a:rPr lang="es-MX" sz="1400" b="1" kern="1200" dirty="0" err="1"/>
            <a:t>bias</a:t>
          </a:r>
          <a:r>
            <a:rPr lang="es-MX" sz="1400" b="1" kern="1200" dirty="0"/>
            <a:t>): </a:t>
          </a:r>
          <a:r>
            <a:rPr lang="es-MX" sz="1400" kern="1200" dirty="0"/>
            <a:t>Representa el efecto de un cierto nivel de activación.  El sesgo ajusta la salida de una neurona independientemente de las entradas. </a:t>
          </a:r>
          <a:endParaRPr lang="en-US" sz="1400" kern="1200" dirty="0"/>
        </a:p>
      </dsp:txBody>
      <dsp:txXfrm>
        <a:off x="659509" y="1474902"/>
        <a:ext cx="7602544" cy="588573"/>
      </dsp:txXfrm>
    </dsp:sp>
    <dsp:sp modelId="{233D4AAA-8E99-4C62-8ED3-12E60AFBE83F}">
      <dsp:nvSpPr>
        <dsp:cNvPr id="0" name=""/>
        <dsp:cNvSpPr/>
      </dsp:nvSpPr>
      <dsp:spPr>
        <a:xfrm>
          <a:off x="0" y="2210619"/>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17957-B28C-4558-B7AE-891A9F9DC173}">
      <dsp:nvSpPr>
        <dsp:cNvPr id="0" name=""/>
        <dsp:cNvSpPr/>
      </dsp:nvSpPr>
      <dsp:spPr>
        <a:xfrm>
          <a:off x="172648" y="2339035"/>
          <a:ext cx="314212" cy="313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CA3165-3D01-4072-BC78-8F2D1D9B3843}">
      <dsp:nvSpPr>
        <dsp:cNvPr id="0" name=""/>
        <dsp:cNvSpPr/>
      </dsp:nvSpPr>
      <dsp:spPr>
        <a:xfrm>
          <a:off x="659509" y="2210619"/>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ES" sz="1400" b="1" kern="1200" dirty="0"/>
            <a:t>Suma ponderada (</a:t>
          </a:r>
          <a:r>
            <a:rPr lang="es-ES" sz="1400" b="1" kern="1200" dirty="0" err="1"/>
            <a:t>weighted</a:t>
          </a:r>
          <a:r>
            <a:rPr lang="es-ES" sz="1400" b="1" kern="1200" dirty="0"/>
            <a:t> sum): </a:t>
          </a:r>
          <a:r>
            <a:rPr lang="es-ES" sz="1400" kern="1200" dirty="0"/>
            <a:t>Las entradas se combinan multiplicándolas por sus respectivos pesos y sumándolas. </a:t>
          </a:r>
          <a:r>
            <a:rPr lang="es-MX" sz="1400" kern="1200" dirty="0"/>
            <a:t>Esta suma ponderada representa la influencia de todas las entradas en la neurona, incluyendo el sesgo.</a:t>
          </a:r>
          <a:endParaRPr lang="en-US" sz="1400" kern="1200" dirty="0"/>
        </a:p>
      </dsp:txBody>
      <dsp:txXfrm>
        <a:off x="659509" y="2210619"/>
        <a:ext cx="7602544" cy="588573"/>
      </dsp:txXfrm>
    </dsp:sp>
    <dsp:sp modelId="{E9ECE7B9-C795-442B-8D5C-E3BFA8312B0B}">
      <dsp:nvSpPr>
        <dsp:cNvPr id="0" name=""/>
        <dsp:cNvSpPr/>
      </dsp:nvSpPr>
      <dsp:spPr>
        <a:xfrm>
          <a:off x="0" y="2946336"/>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5627A8-793C-46C6-BC6C-A855CD0108FE}">
      <dsp:nvSpPr>
        <dsp:cNvPr id="0" name=""/>
        <dsp:cNvSpPr/>
      </dsp:nvSpPr>
      <dsp:spPr>
        <a:xfrm>
          <a:off x="172648" y="3074752"/>
          <a:ext cx="314212" cy="31390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C3A602-87FF-427E-B74E-FAD8F78D83FE}">
      <dsp:nvSpPr>
        <dsp:cNvPr id="0" name=""/>
        <dsp:cNvSpPr/>
      </dsp:nvSpPr>
      <dsp:spPr>
        <a:xfrm>
          <a:off x="659509" y="2946336"/>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MX" sz="1400" b="1" i="0" kern="1200" dirty="0"/>
            <a:t>Función de activación:</a:t>
          </a:r>
          <a:r>
            <a:rPr lang="es-MX" sz="1400" b="0" i="0" kern="1200" dirty="0"/>
            <a:t> Función que decide si una neurona debe activarse o no. Es como un interruptor que determina la salida de la neurona basándose en la suma ponderada de sus entradas más el sesgo.</a:t>
          </a:r>
          <a:endParaRPr lang="en-US" sz="1400" kern="1200" dirty="0"/>
        </a:p>
      </dsp:txBody>
      <dsp:txXfrm>
        <a:off x="659509" y="2946336"/>
        <a:ext cx="7602544" cy="588573"/>
      </dsp:txXfrm>
    </dsp:sp>
    <dsp:sp modelId="{65C9CE0A-2F56-4721-83B0-701CF1CEA8A9}">
      <dsp:nvSpPr>
        <dsp:cNvPr id="0" name=""/>
        <dsp:cNvSpPr/>
      </dsp:nvSpPr>
      <dsp:spPr>
        <a:xfrm>
          <a:off x="0" y="3682054"/>
          <a:ext cx="8272211" cy="57073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1752ED-AD85-4DA7-B73F-04EB14B5E9F3}">
      <dsp:nvSpPr>
        <dsp:cNvPr id="0" name=""/>
        <dsp:cNvSpPr/>
      </dsp:nvSpPr>
      <dsp:spPr>
        <a:xfrm>
          <a:off x="172648" y="3810470"/>
          <a:ext cx="314212" cy="3139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A74EB-F5AB-420D-AB6D-C825912B824B}">
      <dsp:nvSpPr>
        <dsp:cNvPr id="0" name=""/>
        <dsp:cNvSpPr/>
      </dsp:nvSpPr>
      <dsp:spPr>
        <a:xfrm>
          <a:off x="659509" y="3682054"/>
          <a:ext cx="7602544" cy="588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91" tIns="62291" rIns="62291" bIns="62291" numCol="1" spcCol="1270" anchor="ctr" anchorCtr="0">
          <a:noAutofit/>
        </a:bodyPr>
        <a:lstStyle/>
        <a:p>
          <a:pPr marL="0" lvl="0" indent="0" algn="l" defTabSz="622300">
            <a:lnSpc>
              <a:spcPct val="100000"/>
            </a:lnSpc>
            <a:spcBef>
              <a:spcPct val="0"/>
            </a:spcBef>
            <a:spcAft>
              <a:spcPct val="35000"/>
            </a:spcAft>
            <a:buNone/>
          </a:pPr>
          <a:r>
            <a:rPr lang="es-ES" sz="1400" b="1" kern="1200" dirty="0"/>
            <a:t>Salida (output): </a:t>
          </a:r>
          <a:r>
            <a:rPr lang="es-ES" sz="1400" b="0" kern="1200" dirty="0"/>
            <a:t>La</a:t>
          </a:r>
          <a:r>
            <a:rPr lang="es-ES" sz="1400" kern="1200" dirty="0"/>
            <a:t> salida de la neurona es el resultado de aplicar la función de activación a la suma ponderada. Esta salida se transmite a otras neuronas en la red como entrada, contribuyendo así al procesamiento de los datos en la red.</a:t>
          </a:r>
          <a:endParaRPr lang="en-US" sz="1400" kern="1200" dirty="0"/>
        </a:p>
      </dsp:txBody>
      <dsp:txXfrm>
        <a:off x="659509" y="3682054"/>
        <a:ext cx="7602544" cy="5885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6C212-2424-489E-B1D0-E2A02BC3FBC2}">
      <dsp:nvSpPr>
        <dsp:cNvPr id="0" name=""/>
        <dsp:cNvSpPr/>
      </dsp:nvSpPr>
      <dsp:spPr>
        <a:xfrm>
          <a:off x="1246231" y="116187"/>
          <a:ext cx="630439" cy="6304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0A0D2-1A1C-4CB0-9A07-48895745D4F8}">
      <dsp:nvSpPr>
        <dsp:cNvPr id="0" name=""/>
        <dsp:cNvSpPr/>
      </dsp:nvSpPr>
      <dsp:spPr>
        <a:xfrm>
          <a:off x="860963" y="1125892"/>
          <a:ext cx="1400976" cy="1516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MX" sz="1200" kern="1200" dirty="0"/>
            <a:t>Los RNN son modelos de secuencia fundamentales que procesan secuencias de forma iterativa, utilizando el resultado del paso anterior como entrada para el paso actual.</a:t>
          </a:r>
          <a:endParaRPr lang="en-US" sz="1200" kern="1200" dirty="0"/>
        </a:p>
      </dsp:txBody>
      <dsp:txXfrm>
        <a:off x="860963" y="1125892"/>
        <a:ext cx="1400976" cy="1516994"/>
      </dsp:txXfrm>
    </dsp:sp>
    <dsp:sp modelId="{EAD53EA1-F8F7-43E3-986E-BBF8361CBEB4}">
      <dsp:nvSpPr>
        <dsp:cNvPr id="0" name=""/>
        <dsp:cNvSpPr/>
      </dsp:nvSpPr>
      <dsp:spPr>
        <a:xfrm>
          <a:off x="2997144" y="116187"/>
          <a:ext cx="630439" cy="6304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BA1A72-8112-4A56-AAB3-7DF2EE724EF9}">
      <dsp:nvSpPr>
        <dsp:cNvPr id="0" name=""/>
        <dsp:cNvSpPr/>
      </dsp:nvSpPr>
      <dsp:spPr>
        <a:xfrm>
          <a:off x="2507110" y="1125892"/>
          <a:ext cx="1610506" cy="1516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dirty="0"/>
            <a:t>Las RNN son especialmente útiles para tareas como reconocimiento de voz, procesamiento del lenguaje natural, traducción automática, generación de texto, análisis de series temporales y muchas otras aplicaciones donde la información depende del contexto temporal.</a:t>
          </a:r>
          <a:endParaRPr lang="en-US" sz="1200" kern="1200" dirty="0"/>
        </a:p>
      </dsp:txBody>
      <dsp:txXfrm>
        <a:off x="2507110" y="1125892"/>
        <a:ext cx="1610506" cy="1516994"/>
      </dsp:txXfrm>
    </dsp:sp>
    <dsp:sp modelId="{A2AA4358-1E58-42F2-A272-3CC9DD7D0E7B}">
      <dsp:nvSpPr>
        <dsp:cNvPr id="0" name=""/>
        <dsp:cNvSpPr/>
      </dsp:nvSpPr>
      <dsp:spPr>
        <a:xfrm>
          <a:off x="4748056" y="116187"/>
          <a:ext cx="630439" cy="6304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4B4722-0E50-4B8A-9950-52C575211604}">
      <dsp:nvSpPr>
        <dsp:cNvPr id="0" name=""/>
        <dsp:cNvSpPr/>
      </dsp:nvSpPr>
      <dsp:spPr>
        <a:xfrm>
          <a:off x="4362787" y="1125892"/>
          <a:ext cx="1400976" cy="1516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a:t>La estructura básica de una RNN incluye una capa de entrada, una o más capas ocultas que contienen unidades recurrentes y una capa de salida. </a:t>
          </a:r>
          <a:endParaRPr lang="en-US" sz="1200" kern="1200"/>
        </a:p>
      </dsp:txBody>
      <dsp:txXfrm>
        <a:off x="4362787" y="1125892"/>
        <a:ext cx="1400976" cy="1516994"/>
      </dsp:txXfrm>
    </dsp:sp>
    <dsp:sp modelId="{4FCE3FAD-A831-4599-BBB6-BD4F23EAEC71}">
      <dsp:nvSpPr>
        <dsp:cNvPr id="0" name=""/>
        <dsp:cNvSpPr/>
      </dsp:nvSpPr>
      <dsp:spPr>
        <a:xfrm>
          <a:off x="6394203" y="116187"/>
          <a:ext cx="630439" cy="6304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4266BF-CA15-4CE5-8BA4-50263EFB4605}">
      <dsp:nvSpPr>
        <dsp:cNvPr id="0" name=""/>
        <dsp:cNvSpPr/>
      </dsp:nvSpPr>
      <dsp:spPr>
        <a:xfrm>
          <a:off x="6008935" y="1125892"/>
          <a:ext cx="1400976" cy="1516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533400">
            <a:lnSpc>
              <a:spcPct val="100000"/>
            </a:lnSpc>
            <a:spcBef>
              <a:spcPct val="0"/>
            </a:spcBef>
            <a:spcAft>
              <a:spcPct val="35000"/>
            </a:spcAft>
            <a:buNone/>
          </a:pPr>
          <a:r>
            <a:rPr lang="es-ES" sz="1200" kern="1200"/>
            <a:t>La principal característica de las RNN es que las conexiones entre las unidades ocultas forman ciclos, lo que les permite mantener y actualizar un estado interno a medida que procesan cada elemento de una secuencia.</a:t>
          </a:r>
          <a:endParaRPr lang="en-US" sz="1200" kern="1200"/>
        </a:p>
      </dsp:txBody>
      <dsp:txXfrm>
        <a:off x="6008935" y="1125892"/>
        <a:ext cx="1400976" cy="15169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88F61-0A3B-4EA3-A1EF-1DC678A446C5}">
      <dsp:nvSpPr>
        <dsp:cNvPr id="0" name=""/>
        <dsp:cNvSpPr/>
      </dsp:nvSpPr>
      <dsp:spPr>
        <a:xfrm>
          <a:off x="2526331" y="657681"/>
          <a:ext cx="507322" cy="91440"/>
        </a:xfrm>
        <a:custGeom>
          <a:avLst/>
          <a:gdLst/>
          <a:ahLst/>
          <a:cxnLst/>
          <a:rect l="0" t="0" r="0" b="0"/>
          <a:pathLst>
            <a:path>
              <a:moveTo>
                <a:pt x="0" y="45720"/>
              </a:moveTo>
              <a:lnTo>
                <a:pt x="507322" y="45720"/>
              </a:lnTo>
            </a:path>
          </a:pathLst>
        </a:custGeom>
        <a:noFill/>
        <a:ln w="9525" cap="flat" cmpd="sng" algn="ctr">
          <a:solidFill>
            <a:schemeClr val="accent2">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2766544" y="700708"/>
        <a:ext cx="26896" cy="5384"/>
      </dsp:txXfrm>
    </dsp:sp>
    <dsp:sp modelId="{73CDCA58-A36D-4B2F-B8AF-D591EB9B5392}">
      <dsp:nvSpPr>
        <dsp:cNvPr id="0" name=""/>
        <dsp:cNvSpPr/>
      </dsp:nvSpPr>
      <dsp:spPr>
        <a:xfrm>
          <a:off x="189338" y="1763"/>
          <a:ext cx="2338792" cy="1403275"/>
        </a:xfrm>
        <a:prstGeom prst="rect">
          <a:avLst/>
        </a:prstGeom>
        <a:solidFill>
          <a:schemeClr val="accent2">
            <a:lumMod val="40000"/>
            <a:lumOff val="60000"/>
            <a:alpha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MX" sz="1400" kern="1200" dirty="0">
              <a:solidFill>
                <a:schemeClr val="tx1"/>
              </a:solidFill>
            </a:rPr>
            <a:t>Las redes LSTM son una mejora de las RNN estándar, diseñadas para capturar mejor las dependencias a largo plazo en las secuencias.</a:t>
          </a:r>
          <a:endParaRPr lang="en-US" sz="1400" kern="1200" dirty="0">
            <a:solidFill>
              <a:schemeClr val="tx1"/>
            </a:solidFill>
          </a:endParaRPr>
        </a:p>
      </dsp:txBody>
      <dsp:txXfrm>
        <a:off x="189338" y="1763"/>
        <a:ext cx="2338792" cy="1403275"/>
      </dsp:txXfrm>
    </dsp:sp>
    <dsp:sp modelId="{7D48E5B5-6CB2-41D8-BB62-BDEFA322A9B8}">
      <dsp:nvSpPr>
        <dsp:cNvPr id="0" name=""/>
        <dsp:cNvSpPr/>
      </dsp:nvSpPr>
      <dsp:spPr>
        <a:xfrm>
          <a:off x="5403046" y="657681"/>
          <a:ext cx="507322" cy="91440"/>
        </a:xfrm>
        <a:custGeom>
          <a:avLst/>
          <a:gdLst/>
          <a:ahLst/>
          <a:cxnLst/>
          <a:rect l="0" t="0" r="0" b="0"/>
          <a:pathLst>
            <a:path>
              <a:moveTo>
                <a:pt x="0" y="45720"/>
              </a:moveTo>
              <a:lnTo>
                <a:pt x="507322" y="45720"/>
              </a:lnTo>
            </a:path>
          </a:pathLst>
        </a:custGeom>
        <a:noFill/>
        <a:ln w="9525" cap="flat" cmpd="sng" algn="ctr">
          <a:solidFill>
            <a:schemeClr val="accent2">
              <a:shade val="90000"/>
              <a:hueOff val="0"/>
              <a:satOff val="0"/>
              <a:lumOff val="1547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5643259" y="700708"/>
        <a:ext cx="26896" cy="5384"/>
      </dsp:txXfrm>
    </dsp:sp>
    <dsp:sp modelId="{8528DF5D-27C6-40DC-893A-F344BC32F366}">
      <dsp:nvSpPr>
        <dsp:cNvPr id="0" name=""/>
        <dsp:cNvSpPr/>
      </dsp:nvSpPr>
      <dsp:spPr>
        <a:xfrm>
          <a:off x="3066053" y="1763"/>
          <a:ext cx="2338792" cy="1403275"/>
        </a:xfrm>
        <a:prstGeom prst="rect">
          <a:avLst/>
        </a:prstGeom>
        <a:solidFill>
          <a:schemeClr val="accent2">
            <a:lumMod val="40000"/>
            <a:lumOff val="60000"/>
            <a:alpha val="8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533400">
            <a:lnSpc>
              <a:spcPct val="90000"/>
            </a:lnSpc>
            <a:spcBef>
              <a:spcPct val="0"/>
            </a:spcBef>
            <a:spcAft>
              <a:spcPct val="35000"/>
            </a:spcAft>
            <a:buNone/>
          </a:pPr>
          <a:r>
            <a:rPr lang="es-ES" sz="1200" kern="1200" dirty="0">
              <a:solidFill>
                <a:schemeClr val="tx1"/>
              </a:solidFill>
            </a:rPr>
            <a:t>A diferencia de las RNN tradicionales, que pueden tener dificultades para retener información a largo plazo debido al desvanecimiento del gradiente, las LSTM están diseñadas específicamente para mantener y recordar información relevante durante largos períodos de tiempo. </a:t>
          </a:r>
          <a:endParaRPr lang="en-US" sz="1200" kern="1200" dirty="0">
            <a:solidFill>
              <a:schemeClr val="tx1"/>
            </a:solidFill>
          </a:endParaRPr>
        </a:p>
      </dsp:txBody>
      <dsp:txXfrm>
        <a:off x="3066053" y="1763"/>
        <a:ext cx="2338792" cy="1403275"/>
      </dsp:txXfrm>
    </dsp:sp>
    <dsp:sp modelId="{3F407860-06F5-4737-B732-52585A4A84C1}">
      <dsp:nvSpPr>
        <dsp:cNvPr id="0" name=""/>
        <dsp:cNvSpPr/>
      </dsp:nvSpPr>
      <dsp:spPr>
        <a:xfrm>
          <a:off x="1358735" y="1403238"/>
          <a:ext cx="5753429" cy="507322"/>
        </a:xfrm>
        <a:custGeom>
          <a:avLst/>
          <a:gdLst/>
          <a:ahLst/>
          <a:cxnLst/>
          <a:rect l="0" t="0" r="0" b="0"/>
          <a:pathLst>
            <a:path>
              <a:moveTo>
                <a:pt x="5753429" y="0"/>
              </a:moveTo>
              <a:lnTo>
                <a:pt x="5753429" y="270761"/>
              </a:lnTo>
              <a:lnTo>
                <a:pt x="0" y="270761"/>
              </a:lnTo>
              <a:lnTo>
                <a:pt x="0" y="507322"/>
              </a:lnTo>
            </a:path>
          </a:pathLst>
        </a:custGeom>
        <a:noFill/>
        <a:ln w="9525" cap="flat" cmpd="sng" algn="ctr">
          <a:solidFill>
            <a:schemeClr val="accent2">
              <a:shade val="90000"/>
              <a:hueOff val="0"/>
              <a:satOff val="0"/>
              <a:lumOff val="3094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4090986" y="1654207"/>
        <a:ext cx="288926" cy="5384"/>
      </dsp:txXfrm>
    </dsp:sp>
    <dsp:sp modelId="{C7C8F7BD-FB0A-4676-8304-1DF54B16465B}">
      <dsp:nvSpPr>
        <dsp:cNvPr id="0" name=""/>
        <dsp:cNvSpPr/>
      </dsp:nvSpPr>
      <dsp:spPr>
        <a:xfrm>
          <a:off x="5942768" y="1763"/>
          <a:ext cx="2338792" cy="1403275"/>
        </a:xfrm>
        <a:prstGeom prst="rect">
          <a:avLst/>
        </a:prstGeom>
        <a:solidFill>
          <a:schemeClr val="accent2">
            <a:lumMod val="40000"/>
            <a:lumOff val="60000"/>
            <a:alpha val="7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ES" sz="1400" kern="1200">
              <a:solidFill>
                <a:schemeClr val="tx1"/>
              </a:solidFill>
            </a:rPr>
            <a:t>Logran esto mediante el uso de estructuras de celdas de memoria y mecanismos de puertas que controlan el flujo de información dentro de la red.</a:t>
          </a:r>
          <a:endParaRPr lang="en-US" sz="1400" kern="1200">
            <a:solidFill>
              <a:schemeClr val="tx1"/>
            </a:solidFill>
          </a:endParaRPr>
        </a:p>
      </dsp:txBody>
      <dsp:txXfrm>
        <a:off x="5942768" y="1763"/>
        <a:ext cx="2338792" cy="1403275"/>
      </dsp:txXfrm>
    </dsp:sp>
    <dsp:sp modelId="{F41B2982-0A57-402B-9EE4-E3AD3FC16F3B}">
      <dsp:nvSpPr>
        <dsp:cNvPr id="0" name=""/>
        <dsp:cNvSpPr/>
      </dsp:nvSpPr>
      <dsp:spPr>
        <a:xfrm>
          <a:off x="2526331" y="2598878"/>
          <a:ext cx="507322" cy="91440"/>
        </a:xfrm>
        <a:custGeom>
          <a:avLst/>
          <a:gdLst/>
          <a:ahLst/>
          <a:cxnLst/>
          <a:rect l="0" t="0" r="0" b="0"/>
          <a:pathLst>
            <a:path>
              <a:moveTo>
                <a:pt x="0" y="45720"/>
              </a:moveTo>
              <a:lnTo>
                <a:pt x="507322" y="45720"/>
              </a:lnTo>
            </a:path>
          </a:pathLst>
        </a:custGeom>
        <a:noFill/>
        <a:ln w="9525" cap="flat" cmpd="sng" algn="ctr">
          <a:solidFill>
            <a:schemeClr val="accent2">
              <a:shade val="90000"/>
              <a:hueOff val="0"/>
              <a:satOff val="0"/>
              <a:lumOff val="4641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2766544" y="2641906"/>
        <a:ext cx="26896" cy="5384"/>
      </dsp:txXfrm>
    </dsp:sp>
    <dsp:sp modelId="{1FB0647A-C7BE-49EC-BEBD-308D3ABF4E77}">
      <dsp:nvSpPr>
        <dsp:cNvPr id="0" name=""/>
        <dsp:cNvSpPr/>
      </dsp:nvSpPr>
      <dsp:spPr>
        <a:xfrm>
          <a:off x="189338" y="1942961"/>
          <a:ext cx="2338792" cy="1403275"/>
        </a:xfrm>
        <a:prstGeom prst="rect">
          <a:avLst/>
        </a:prstGeom>
        <a:solidFill>
          <a:schemeClr val="accent2">
            <a:lumMod val="40000"/>
            <a:lumOff val="60000"/>
            <a:alpha val="6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533400">
            <a:lnSpc>
              <a:spcPct val="90000"/>
            </a:lnSpc>
            <a:spcBef>
              <a:spcPct val="0"/>
            </a:spcBef>
            <a:spcAft>
              <a:spcPct val="35000"/>
            </a:spcAft>
            <a:buNone/>
          </a:pPr>
          <a:r>
            <a:rPr lang="es-MX" sz="1200" kern="1200" dirty="0">
              <a:solidFill>
                <a:schemeClr val="tx1"/>
              </a:solidFill>
            </a:rPr>
            <a:t>Estas celdas de memoria están diseñadas para recordar información durante largos períodos de tiempo y lo hacen mediante el uso de un conjunto de "puertas" que controlan el flujo de información que entra y sale de la celda.</a:t>
          </a:r>
          <a:endParaRPr lang="en-US" sz="1200" kern="1200" dirty="0">
            <a:solidFill>
              <a:schemeClr val="tx1"/>
            </a:solidFill>
          </a:endParaRPr>
        </a:p>
      </dsp:txBody>
      <dsp:txXfrm>
        <a:off x="189338" y="1942961"/>
        <a:ext cx="2338792" cy="1403275"/>
      </dsp:txXfrm>
    </dsp:sp>
    <dsp:sp modelId="{76F6D55B-FCA5-43EF-B5F3-673D8773A26A}">
      <dsp:nvSpPr>
        <dsp:cNvPr id="0" name=""/>
        <dsp:cNvSpPr/>
      </dsp:nvSpPr>
      <dsp:spPr>
        <a:xfrm>
          <a:off x="5403046" y="2598878"/>
          <a:ext cx="507322" cy="91440"/>
        </a:xfrm>
        <a:custGeom>
          <a:avLst/>
          <a:gdLst/>
          <a:ahLst/>
          <a:cxnLst/>
          <a:rect l="0" t="0" r="0" b="0"/>
          <a:pathLst>
            <a:path>
              <a:moveTo>
                <a:pt x="0" y="45720"/>
              </a:moveTo>
              <a:lnTo>
                <a:pt x="507322" y="45720"/>
              </a:lnTo>
            </a:path>
          </a:pathLst>
        </a:custGeom>
        <a:noFill/>
        <a:ln w="9525" cap="flat" cmpd="sng" algn="ctr">
          <a:solidFill>
            <a:schemeClr val="accent2">
              <a:shade val="90000"/>
              <a:hueOff val="0"/>
              <a:satOff val="0"/>
              <a:lumOff val="6188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just" defTabSz="266700">
            <a:lnSpc>
              <a:spcPct val="90000"/>
            </a:lnSpc>
            <a:spcBef>
              <a:spcPct val="0"/>
            </a:spcBef>
            <a:spcAft>
              <a:spcPct val="35000"/>
            </a:spcAft>
            <a:buNone/>
          </a:pPr>
          <a:endParaRPr lang="en-US" sz="600" kern="1200">
            <a:solidFill>
              <a:schemeClr val="tx1"/>
            </a:solidFill>
          </a:endParaRPr>
        </a:p>
      </dsp:txBody>
      <dsp:txXfrm>
        <a:off x="5643259" y="2641906"/>
        <a:ext cx="26896" cy="5384"/>
      </dsp:txXfrm>
    </dsp:sp>
    <dsp:sp modelId="{6FA5D3CD-6CE3-4FAE-8914-BB31FBB859BD}">
      <dsp:nvSpPr>
        <dsp:cNvPr id="0" name=""/>
        <dsp:cNvSpPr/>
      </dsp:nvSpPr>
      <dsp:spPr>
        <a:xfrm>
          <a:off x="3066053" y="1942961"/>
          <a:ext cx="2338792" cy="1403275"/>
        </a:xfrm>
        <a:prstGeom prst="rect">
          <a:avLst/>
        </a:prstGeom>
        <a:solidFill>
          <a:schemeClr val="accent2">
            <a:lumMod val="40000"/>
            <a:lumOff val="60000"/>
            <a:alpha val="5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MX" sz="1400" kern="1200" dirty="0">
              <a:solidFill>
                <a:schemeClr val="tx1"/>
              </a:solidFill>
            </a:rPr>
            <a:t>Las puertas en una red LSTM están controladas por funciones de activación sigmoideas, que generan valores entre 0 y 1. </a:t>
          </a:r>
          <a:endParaRPr lang="en-US" sz="1400" kern="1200" dirty="0">
            <a:solidFill>
              <a:schemeClr val="tx1"/>
            </a:solidFill>
          </a:endParaRPr>
        </a:p>
      </dsp:txBody>
      <dsp:txXfrm>
        <a:off x="3066053" y="1942961"/>
        <a:ext cx="2338792" cy="1403275"/>
      </dsp:txXfrm>
    </dsp:sp>
    <dsp:sp modelId="{4099509D-3872-4DB4-B2CF-D10328D20357}">
      <dsp:nvSpPr>
        <dsp:cNvPr id="0" name=""/>
        <dsp:cNvSpPr/>
      </dsp:nvSpPr>
      <dsp:spPr>
        <a:xfrm>
          <a:off x="5942768" y="1942961"/>
          <a:ext cx="2338792" cy="1403275"/>
        </a:xfrm>
        <a:prstGeom prst="rect">
          <a:avLst/>
        </a:prstGeom>
        <a:solidFill>
          <a:schemeClr val="accent2">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03" tIns="120296" rIns="114603" bIns="120296" numCol="1" spcCol="1270" anchor="ctr" anchorCtr="0">
          <a:noAutofit/>
        </a:bodyPr>
        <a:lstStyle/>
        <a:p>
          <a:pPr marL="0" lvl="0" indent="0" algn="just" defTabSz="622300">
            <a:lnSpc>
              <a:spcPct val="90000"/>
            </a:lnSpc>
            <a:spcBef>
              <a:spcPct val="0"/>
            </a:spcBef>
            <a:spcAft>
              <a:spcPct val="35000"/>
            </a:spcAft>
            <a:buNone/>
          </a:pPr>
          <a:r>
            <a:rPr lang="es-MX" sz="1400" kern="1200">
              <a:solidFill>
                <a:schemeClr val="tx1"/>
              </a:solidFill>
            </a:rPr>
            <a:t>Las puertas permiten que la red almacene u olvide información de forma selectiva, según los valores de las entradas y el estado anterior de la celda.</a:t>
          </a:r>
          <a:endParaRPr lang="en-US" sz="1400" kern="1200">
            <a:solidFill>
              <a:schemeClr val="tx1"/>
            </a:solidFill>
          </a:endParaRPr>
        </a:p>
      </dsp:txBody>
      <dsp:txXfrm>
        <a:off x="5942768" y="1942961"/>
        <a:ext cx="2338792" cy="140327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f28738c351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f28738c351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33</a:t>
            </a:fld>
            <a:endParaRPr lang="es-ES"/>
          </a:p>
        </p:txBody>
      </p:sp>
    </p:spTree>
    <p:extLst>
      <p:ext uri="{BB962C8B-B14F-4D97-AF65-F5344CB8AC3E}">
        <p14:creationId xmlns:p14="http://schemas.microsoft.com/office/powerpoint/2010/main" val="1171971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35</a:t>
            </a:fld>
            <a:endParaRPr lang="es-ES" noProof="0"/>
          </a:p>
        </p:txBody>
      </p:sp>
    </p:spTree>
    <p:extLst>
      <p:ext uri="{BB962C8B-B14F-4D97-AF65-F5344CB8AC3E}">
        <p14:creationId xmlns:p14="http://schemas.microsoft.com/office/powerpoint/2010/main" val="1200225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36</a:t>
            </a:fld>
            <a:endParaRPr lang="es-ES" noProof="0"/>
          </a:p>
        </p:txBody>
      </p:sp>
    </p:spTree>
    <p:extLst>
      <p:ext uri="{BB962C8B-B14F-4D97-AF65-F5344CB8AC3E}">
        <p14:creationId xmlns:p14="http://schemas.microsoft.com/office/powerpoint/2010/main" val="1094245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37</a:t>
            </a:fld>
            <a:endParaRPr lang="es-ES" noProof="0"/>
          </a:p>
        </p:txBody>
      </p:sp>
    </p:spTree>
    <p:extLst>
      <p:ext uri="{BB962C8B-B14F-4D97-AF65-F5344CB8AC3E}">
        <p14:creationId xmlns:p14="http://schemas.microsoft.com/office/powerpoint/2010/main" val="3687467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38</a:t>
            </a:fld>
            <a:endParaRPr lang="es-ES" noProof="0"/>
          </a:p>
        </p:txBody>
      </p:sp>
    </p:spTree>
    <p:extLst>
      <p:ext uri="{BB962C8B-B14F-4D97-AF65-F5344CB8AC3E}">
        <p14:creationId xmlns:p14="http://schemas.microsoft.com/office/powerpoint/2010/main" val="2253945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39</a:t>
            </a:fld>
            <a:endParaRPr lang="es-ES"/>
          </a:p>
        </p:txBody>
      </p:sp>
    </p:spTree>
    <p:extLst>
      <p:ext uri="{BB962C8B-B14F-4D97-AF65-F5344CB8AC3E}">
        <p14:creationId xmlns:p14="http://schemas.microsoft.com/office/powerpoint/2010/main" val="49202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pPr rtl="0"/>
            <a:fld id="{C6B3AB32-59DF-41F1-9618-EDFBF5049629}" type="slidenum">
              <a:rPr lang="es-ES" noProof="0" smtClean="0"/>
              <a:t>41</a:t>
            </a:fld>
            <a:endParaRPr lang="es-ES" noProof="0"/>
          </a:p>
        </p:txBody>
      </p:sp>
    </p:spTree>
    <p:extLst>
      <p:ext uri="{BB962C8B-B14F-4D97-AF65-F5344CB8AC3E}">
        <p14:creationId xmlns:p14="http://schemas.microsoft.com/office/powerpoint/2010/main" val="1949119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43</a:t>
            </a:fld>
            <a:endParaRPr lang="es-ES"/>
          </a:p>
        </p:txBody>
      </p:sp>
    </p:spTree>
    <p:extLst>
      <p:ext uri="{BB962C8B-B14F-4D97-AF65-F5344CB8AC3E}">
        <p14:creationId xmlns:p14="http://schemas.microsoft.com/office/powerpoint/2010/main" val="152663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9867f0a01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9867f0a01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9867f0a0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9867f0a0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f28738c351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f28738c351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9867f0a019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9867f0a01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9867f0a019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9867f0a01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9867f0a019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9867f0a019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9867f0a019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9867f0a019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9867f0a01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9867f0a01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f28738c351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f28738c351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f28738c351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f28738c351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732175576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732175576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f28738c351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f28738c351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f28738c351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f28738c351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72686a6e8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72686a6e8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f28738c351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f28738c351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f28738c351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f28738c351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9303d55fa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9303d55fa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f28738c351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f28738c351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6</a:t>
            </a:fld>
            <a:endParaRPr lang="es-ES"/>
          </a:p>
        </p:txBody>
      </p:sp>
    </p:spTree>
    <p:extLst>
      <p:ext uri="{BB962C8B-B14F-4D97-AF65-F5344CB8AC3E}">
        <p14:creationId xmlns:p14="http://schemas.microsoft.com/office/powerpoint/2010/main" val="4082966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16</a:t>
            </a:fld>
            <a:endParaRPr lang="es-ES"/>
          </a:p>
        </p:txBody>
      </p:sp>
    </p:spTree>
    <p:extLst>
      <p:ext uri="{BB962C8B-B14F-4D97-AF65-F5344CB8AC3E}">
        <p14:creationId xmlns:p14="http://schemas.microsoft.com/office/powerpoint/2010/main" val="3534851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23</a:t>
            </a:fld>
            <a:endParaRPr lang="es-ES"/>
          </a:p>
        </p:txBody>
      </p:sp>
    </p:spTree>
    <p:extLst>
      <p:ext uri="{BB962C8B-B14F-4D97-AF65-F5344CB8AC3E}">
        <p14:creationId xmlns:p14="http://schemas.microsoft.com/office/powerpoint/2010/main" val="2020218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6B3AB32-59DF-41F1-9618-EDFBF5049629}" type="slidenum">
              <a:rPr lang="es-ES" smtClean="0"/>
              <a:t>26</a:t>
            </a:fld>
            <a:endParaRPr lang="es-ES"/>
          </a:p>
        </p:txBody>
      </p:sp>
    </p:spTree>
    <p:extLst>
      <p:ext uri="{BB962C8B-B14F-4D97-AF65-F5344CB8AC3E}">
        <p14:creationId xmlns:p14="http://schemas.microsoft.com/office/powerpoint/2010/main" val="2020218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ULO" type="title">
  <p:cSld name="TITLE">
    <p:bg>
      <p:bgPr>
        <a:solidFill>
          <a:srgbClr val="0D1724"/>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11" name="Google Shape;11;p2"/>
          <p:cNvSpPr/>
          <p:nvPr/>
        </p:nvSpPr>
        <p:spPr>
          <a:xfrm>
            <a:off x="-1024275" y="125357"/>
            <a:ext cx="548700" cy="548700"/>
          </a:xfrm>
          <a:prstGeom prst="ellipse">
            <a:avLst/>
          </a:prstGeom>
          <a:solidFill>
            <a:srgbClr val="CC00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1024275" y="1444538"/>
            <a:ext cx="548700" cy="548700"/>
          </a:xfrm>
          <a:prstGeom prst="ellipse">
            <a:avLst/>
          </a:prstGeom>
          <a:solidFill>
            <a:srgbClr val="0049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1024275" y="784959"/>
            <a:ext cx="548700" cy="548700"/>
          </a:xfrm>
          <a:prstGeom prst="ellipse">
            <a:avLst/>
          </a:prstGeom>
          <a:solidFill>
            <a:srgbClr val="0D17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1024275" y="2072150"/>
            <a:ext cx="548700" cy="548700"/>
          </a:xfrm>
          <a:prstGeom prst="ellipse">
            <a:avLst/>
          </a:prstGeom>
          <a:solidFill>
            <a:srgbClr val="3D5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1024275" y="2699743"/>
            <a:ext cx="548700" cy="548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2"/>
          <p:cNvPicPr preferRelativeResize="0"/>
          <p:nvPr/>
        </p:nvPicPr>
        <p:blipFill>
          <a:blip r:embed="rId2">
            <a:alphaModFix/>
          </a:blip>
          <a:stretch>
            <a:fillRect/>
          </a:stretch>
        </p:blipFill>
        <p:spPr>
          <a:xfrm flipH="1">
            <a:off x="3" y="-42375"/>
            <a:ext cx="9143997" cy="5185875"/>
          </a:xfrm>
          <a:prstGeom prst="rect">
            <a:avLst/>
          </a:prstGeom>
          <a:noFill/>
          <a:ln>
            <a:noFill/>
          </a:ln>
        </p:spPr>
      </p:pic>
      <p:pic>
        <p:nvPicPr>
          <p:cNvPr id="17" name="Google Shape;17;p2"/>
          <p:cNvPicPr preferRelativeResize="0"/>
          <p:nvPr/>
        </p:nvPicPr>
        <p:blipFill>
          <a:blip r:embed="rId3">
            <a:alphaModFix/>
          </a:blip>
          <a:stretch>
            <a:fillRect/>
          </a:stretch>
        </p:blipFill>
        <p:spPr>
          <a:xfrm>
            <a:off x="7193250" y="565250"/>
            <a:ext cx="1676948" cy="463451"/>
          </a:xfrm>
          <a:prstGeom prst="rect">
            <a:avLst/>
          </a:prstGeom>
          <a:noFill/>
          <a:ln>
            <a:noFill/>
          </a:ln>
        </p:spPr>
      </p:pic>
      <p:pic>
        <p:nvPicPr>
          <p:cNvPr id="18" name="Google Shape;18;p2"/>
          <p:cNvPicPr preferRelativeResize="0"/>
          <p:nvPr/>
        </p:nvPicPr>
        <p:blipFill rotWithShape="1">
          <a:blip r:embed="rId4">
            <a:alphaModFix/>
          </a:blip>
          <a:srcRect l="13534" r="22742"/>
          <a:stretch/>
        </p:blipFill>
        <p:spPr>
          <a:xfrm>
            <a:off x="422275" y="484896"/>
            <a:ext cx="3550465" cy="4709998"/>
          </a:xfrm>
          <a:prstGeom prst="rect">
            <a:avLst/>
          </a:prstGeom>
          <a:noFill/>
          <a:ln>
            <a:noFill/>
          </a:ln>
        </p:spPr>
      </p:pic>
      <p:pic>
        <p:nvPicPr>
          <p:cNvPr id="19" name="Google Shape;19;p2"/>
          <p:cNvPicPr preferRelativeResize="0"/>
          <p:nvPr/>
        </p:nvPicPr>
        <p:blipFill rotWithShape="1">
          <a:blip r:embed="rId5">
            <a:alphaModFix/>
          </a:blip>
          <a:srcRect l="44154" t="14460" r="13688" b="6130"/>
          <a:stretch/>
        </p:blipFill>
        <p:spPr>
          <a:xfrm>
            <a:off x="2013752" y="1207290"/>
            <a:ext cx="3938498" cy="4946011"/>
          </a:xfrm>
          <a:prstGeom prst="rect">
            <a:avLst/>
          </a:prstGeom>
          <a:noFill/>
          <a:ln>
            <a:noFill/>
          </a:ln>
        </p:spPr>
      </p:pic>
      <p:sp>
        <p:nvSpPr>
          <p:cNvPr id="20" name="Google Shape;20;p2"/>
          <p:cNvSpPr/>
          <p:nvPr/>
        </p:nvSpPr>
        <p:spPr>
          <a:xfrm>
            <a:off x="589775" y="1604975"/>
            <a:ext cx="28500" cy="358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 name="Google Shape;21;p2"/>
          <p:cNvSpPr txBox="1">
            <a:spLocks noGrp="1"/>
          </p:cNvSpPr>
          <p:nvPr>
            <p:ph type="ctrTitle"/>
          </p:nvPr>
        </p:nvSpPr>
        <p:spPr>
          <a:xfrm rot="-5400000">
            <a:off x="-276725" y="580425"/>
            <a:ext cx="1529700" cy="284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22" name="Google Shape;22;p2"/>
          <p:cNvSpPr txBox="1">
            <a:spLocks noGrp="1"/>
          </p:cNvSpPr>
          <p:nvPr>
            <p:ph type="ctrTitle" idx="2"/>
          </p:nvPr>
        </p:nvSpPr>
        <p:spPr>
          <a:xfrm>
            <a:off x="5169200" y="1716975"/>
            <a:ext cx="2041200" cy="2841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CC00CC"/>
              </a:buClr>
              <a:buSzPts val="1800"/>
              <a:buNone/>
              <a:defRPr sz="1800">
                <a:solidFill>
                  <a:srgbClr val="CC00CC"/>
                </a:solidFill>
              </a:defRPr>
            </a:lvl1pPr>
            <a:lvl2pPr lvl="1" rtl="0">
              <a:spcBef>
                <a:spcPts val="0"/>
              </a:spcBef>
              <a:spcAft>
                <a:spcPts val="0"/>
              </a:spcAft>
              <a:buClr>
                <a:srgbClr val="CC00CC"/>
              </a:buClr>
              <a:buSzPts val="1200"/>
              <a:buNone/>
              <a:defRPr sz="1200">
                <a:solidFill>
                  <a:srgbClr val="CC00CC"/>
                </a:solidFill>
              </a:defRPr>
            </a:lvl2pPr>
            <a:lvl3pPr lvl="2" rtl="0">
              <a:spcBef>
                <a:spcPts val="0"/>
              </a:spcBef>
              <a:spcAft>
                <a:spcPts val="0"/>
              </a:spcAft>
              <a:buClr>
                <a:srgbClr val="CC00CC"/>
              </a:buClr>
              <a:buSzPts val="1200"/>
              <a:buNone/>
              <a:defRPr sz="1200">
                <a:solidFill>
                  <a:srgbClr val="CC00CC"/>
                </a:solidFill>
              </a:defRPr>
            </a:lvl3pPr>
            <a:lvl4pPr lvl="3" rtl="0">
              <a:spcBef>
                <a:spcPts val="0"/>
              </a:spcBef>
              <a:spcAft>
                <a:spcPts val="0"/>
              </a:spcAft>
              <a:buClr>
                <a:srgbClr val="CC00CC"/>
              </a:buClr>
              <a:buSzPts val="1200"/>
              <a:buNone/>
              <a:defRPr sz="1200">
                <a:solidFill>
                  <a:srgbClr val="CC00CC"/>
                </a:solidFill>
              </a:defRPr>
            </a:lvl4pPr>
            <a:lvl5pPr lvl="4" rtl="0">
              <a:spcBef>
                <a:spcPts val="0"/>
              </a:spcBef>
              <a:spcAft>
                <a:spcPts val="0"/>
              </a:spcAft>
              <a:buClr>
                <a:srgbClr val="CC00CC"/>
              </a:buClr>
              <a:buSzPts val="1200"/>
              <a:buNone/>
              <a:defRPr sz="1200">
                <a:solidFill>
                  <a:srgbClr val="CC00CC"/>
                </a:solidFill>
              </a:defRPr>
            </a:lvl5pPr>
            <a:lvl6pPr lvl="5" rtl="0">
              <a:spcBef>
                <a:spcPts val="0"/>
              </a:spcBef>
              <a:spcAft>
                <a:spcPts val="0"/>
              </a:spcAft>
              <a:buClr>
                <a:srgbClr val="CC00CC"/>
              </a:buClr>
              <a:buSzPts val="1200"/>
              <a:buNone/>
              <a:defRPr sz="1200">
                <a:solidFill>
                  <a:srgbClr val="CC00CC"/>
                </a:solidFill>
              </a:defRPr>
            </a:lvl6pPr>
            <a:lvl7pPr lvl="6" rtl="0">
              <a:spcBef>
                <a:spcPts val="0"/>
              </a:spcBef>
              <a:spcAft>
                <a:spcPts val="0"/>
              </a:spcAft>
              <a:buClr>
                <a:srgbClr val="CC00CC"/>
              </a:buClr>
              <a:buSzPts val="1200"/>
              <a:buNone/>
              <a:defRPr sz="1200">
                <a:solidFill>
                  <a:srgbClr val="CC00CC"/>
                </a:solidFill>
              </a:defRPr>
            </a:lvl7pPr>
            <a:lvl8pPr lvl="7" rtl="0">
              <a:spcBef>
                <a:spcPts val="0"/>
              </a:spcBef>
              <a:spcAft>
                <a:spcPts val="0"/>
              </a:spcAft>
              <a:buClr>
                <a:srgbClr val="CC00CC"/>
              </a:buClr>
              <a:buSzPts val="1200"/>
              <a:buNone/>
              <a:defRPr sz="1200">
                <a:solidFill>
                  <a:srgbClr val="CC00CC"/>
                </a:solidFill>
              </a:defRPr>
            </a:lvl8pPr>
            <a:lvl9pPr lvl="8" rtl="0">
              <a:spcBef>
                <a:spcPts val="0"/>
              </a:spcBef>
              <a:spcAft>
                <a:spcPts val="0"/>
              </a:spcAft>
              <a:buClr>
                <a:srgbClr val="CC00CC"/>
              </a:buClr>
              <a:buSzPts val="1200"/>
              <a:buNone/>
              <a:defRPr sz="1200">
                <a:solidFill>
                  <a:srgbClr val="CC00CC"/>
                </a:solidFill>
              </a:defRPr>
            </a:lvl9pPr>
          </a:lstStyle>
          <a:p>
            <a:endParaRPr/>
          </a:p>
        </p:txBody>
      </p:sp>
      <p:sp>
        <p:nvSpPr>
          <p:cNvPr id="23" name="Google Shape;23;p2"/>
          <p:cNvSpPr txBox="1">
            <a:spLocks noGrp="1"/>
          </p:cNvSpPr>
          <p:nvPr>
            <p:ph type="ctrTitle" idx="3"/>
          </p:nvPr>
        </p:nvSpPr>
        <p:spPr>
          <a:xfrm>
            <a:off x="5169200" y="1924875"/>
            <a:ext cx="3360600" cy="284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4" name="Google Shape;24;p2"/>
          <p:cNvSpPr/>
          <p:nvPr/>
        </p:nvSpPr>
        <p:spPr>
          <a:xfrm rot="-5400000">
            <a:off x="7247975" y="1314988"/>
            <a:ext cx="28500" cy="3944400"/>
          </a:xfrm>
          <a:prstGeom prst="rect">
            <a:avLst/>
          </a:prstGeom>
          <a:solidFill>
            <a:srgbClr val="CC00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 name="Google Shape;25;p2"/>
          <p:cNvSpPr txBox="1">
            <a:spLocks noGrp="1"/>
          </p:cNvSpPr>
          <p:nvPr>
            <p:ph type="ctrTitle" idx="4"/>
          </p:nvPr>
        </p:nvSpPr>
        <p:spPr>
          <a:xfrm>
            <a:off x="5169200" y="3256950"/>
            <a:ext cx="3257700" cy="284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000"/>
              <a:buNone/>
              <a:defRPr sz="1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pic>
        <p:nvPicPr>
          <p:cNvPr id="26" name="Google Shape;26;p2"/>
          <p:cNvPicPr preferRelativeResize="0"/>
          <p:nvPr/>
        </p:nvPicPr>
        <p:blipFill rotWithShape="1">
          <a:blip r:embed="rId6">
            <a:alphaModFix/>
          </a:blip>
          <a:srcRect/>
          <a:stretch/>
        </p:blipFill>
        <p:spPr>
          <a:xfrm>
            <a:off x="5240125" y="4213000"/>
            <a:ext cx="3781023" cy="500331"/>
          </a:xfrm>
          <a:prstGeom prst="rect">
            <a:avLst/>
          </a:prstGeom>
          <a:noFill/>
          <a:ln>
            <a:noFill/>
          </a:ln>
        </p:spPr>
      </p:pic>
    </p:spTree>
  </p:cSld>
  <p:clrMapOvr>
    <a:masterClrMapping/>
  </p:clrMapOvr>
  <p:extLst>
    <p:ext uri="{DCECCB84-F9BA-43D5-87BE-67443E8EF086}">
      <p15:sldGuideLst xmlns:p15="http://schemas.microsoft.com/office/powerpoint/2012/main">
        <p15:guide id="1" pos="389">
          <p15:clr>
            <a:srgbClr val="FA7B17"/>
          </p15:clr>
        </p15:guide>
        <p15:guide id="2" orient="horz" pos="1302">
          <p15:clr>
            <a:srgbClr val="FA7B17"/>
          </p15:clr>
        </p15:guide>
        <p15:guide id="3" orient="horz" pos="2046">
          <p15:clr>
            <a:srgbClr val="FA7B17"/>
          </p15:clr>
        </p15:guide>
        <p15:guide id="4" pos="5588">
          <p15:clr>
            <a:srgbClr val="FA7B17"/>
          </p15:clr>
        </p15:guide>
        <p15:guide id="5" pos="3301">
          <p15:clr>
            <a:srgbClr val="FA7B17"/>
          </p15:clr>
        </p15:guide>
        <p15:guide id="6" pos="4575">
          <p15:clr>
            <a:srgbClr val="FA7B17"/>
          </p15:clr>
        </p15:guide>
        <p15:guide id="7" orient="horz" pos="356">
          <p15:clr>
            <a:srgbClr val="FA7B17"/>
          </p15:clr>
        </p15:guide>
        <p15:guide id="8" orient="horz" pos="667">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udas">
  <p:cSld name="CUSTOM_2_1">
    <p:bg>
      <p:bgPr>
        <a:solidFill>
          <a:srgbClr val="ADCF07"/>
        </a:solidFill>
        <a:effectLst/>
      </p:bgPr>
    </p:bg>
    <p:spTree>
      <p:nvGrpSpPr>
        <p:cNvPr id="1" name="Shape 258"/>
        <p:cNvGrpSpPr/>
        <p:nvPr/>
      </p:nvGrpSpPr>
      <p:grpSpPr>
        <a:xfrm>
          <a:off x="0" y="0"/>
          <a:ext cx="0" cy="0"/>
          <a:chOff x="0" y="0"/>
          <a:chExt cx="0" cy="0"/>
        </a:xfrm>
      </p:grpSpPr>
      <p:sp>
        <p:nvSpPr>
          <p:cNvPr id="259" name="Google Shape;259;p11"/>
          <p:cNvSpPr/>
          <p:nvPr/>
        </p:nvSpPr>
        <p:spPr>
          <a:xfrm>
            <a:off x="-524025" y="1193098"/>
            <a:ext cx="10786200" cy="9970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6214200" y="-4674302"/>
            <a:ext cx="10786200" cy="9970200"/>
          </a:xfrm>
          <a:prstGeom prst="ellipse">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262" name="Google Shape;262;p11"/>
          <p:cNvGrpSpPr/>
          <p:nvPr/>
        </p:nvGrpSpPr>
        <p:grpSpPr>
          <a:xfrm>
            <a:off x="8482562" y="255981"/>
            <a:ext cx="427701" cy="461706"/>
            <a:chOff x="3398625" y="2806025"/>
            <a:chExt cx="521650" cy="563125"/>
          </a:xfrm>
        </p:grpSpPr>
        <p:sp>
          <p:nvSpPr>
            <p:cNvPr id="263" name="Google Shape;263;p11"/>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1"/>
          <p:cNvSpPr/>
          <p:nvPr/>
        </p:nvSpPr>
        <p:spPr>
          <a:xfrm>
            <a:off x="1698788" y="1365674"/>
            <a:ext cx="1942200" cy="3090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11"/>
          <p:cNvPicPr preferRelativeResize="0"/>
          <p:nvPr/>
        </p:nvPicPr>
        <p:blipFill rotWithShape="1">
          <a:blip r:embed="rId2">
            <a:alphaModFix/>
          </a:blip>
          <a:srcRect l="41911" t="30554" r="37183" b="7229"/>
          <a:stretch/>
        </p:blipFill>
        <p:spPr>
          <a:xfrm>
            <a:off x="1712372" y="1365428"/>
            <a:ext cx="1942200" cy="3090000"/>
          </a:xfrm>
          <a:prstGeom prst="roundRect">
            <a:avLst>
              <a:gd name="adj" fmla="val 50000"/>
            </a:avLst>
          </a:prstGeom>
          <a:noFill/>
          <a:ln>
            <a:noFill/>
          </a:ln>
        </p:spPr>
      </p:pic>
      <p:pic>
        <p:nvPicPr>
          <p:cNvPr id="268" name="Google Shape;268;p11"/>
          <p:cNvPicPr preferRelativeResize="0"/>
          <p:nvPr/>
        </p:nvPicPr>
        <p:blipFill rotWithShape="1">
          <a:blip r:embed="rId2">
            <a:alphaModFix/>
          </a:blip>
          <a:srcRect l="37810" t="12961" r="32151" b="15742"/>
          <a:stretch/>
        </p:blipFill>
        <p:spPr>
          <a:xfrm>
            <a:off x="1337400" y="475950"/>
            <a:ext cx="2790451" cy="3540650"/>
          </a:xfrm>
          <a:prstGeom prst="rect">
            <a:avLst/>
          </a:prstGeom>
          <a:noFill/>
          <a:ln>
            <a:noFill/>
          </a:ln>
        </p:spPr>
      </p:pic>
      <p:sp>
        <p:nvSpPr>
          <p:cNvPr id="269" name="Google Shape;269;p11"/>
          <p:cNvSpPr txBox="1"/>
          <p:nvPr/>
        </p:nvSpPr>
        <p:spPr>
          <a:xfrm>
            <a:off x="4381500" y="2612400"/>
            <a:ext cx="3000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a:solidFill>
                  <a:srgbClr val="FFFFFF"/>
                </a:solidFill>
                <a:latin typeface="Sora ExtraBold"/>
                <a:ea typeface="Sora ExtraBold"/>
                <a:cs typeface="Sora ExtraBold"/>
                <a:sym typeface="Sora ExtraBold"/>
              </a:rPr>
              <a:t>¿DUDAS?</a:t>
            </a:r>
            <a:endParaRPr sz="4000">
              <a:solidFill>
                <a:srgbClr val="FFFFFF"/>
              </a:solidFill>
              <a:latin typeface="Sora ExtraBold"/>
              <a:ea typeface="Sora ExtraBold"/>
              <a:cs typeface="Sora ExtraBold"/>
              <a:sym typeface="Sora ExtraBold"/>
            </a:endParaRPr>
          </a:p>
        </p:txBody>
      </p:sp>
      <p:pic>
        <p:nvPicPr>
          <p:cNvPr id="270" name="Google Shape;270;p11"/>
          <p:cNvPicPr preferRelativeResize="0"/>
          <p:nvPr/>
        </p:nvPicPr>
        <p:blipFill>
          <a:blip r:embed="rId3">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reak">
  <p:cSld name="CUSTOM_2_1_1">
    <p:bg>
      <p:bgPr>
        <a:solidFill>
          <a:schemeClr val="lt1"/>
        </a:solidFill>
        <a:effectLst/>
      </p:bgPr>
    </p:bg>
    <p:spTree>
      <p:nvGrpSpPr>
        <p:cNvPr id="1" name="Shape 271"/>
        <p:cNvGrpSpPr/>
        <p:nvPr/>
      </p:nvGrpSpPr>
      <p:grpSpPr>
        <a:xfrm>
          <a:off x="0" y="0"/>
          <a:ext cx="0" cy="0"/>
          <a:chOff x="0" y="0"/>
          <a:chExt cx="0" cy="0"/>
        </a:xfrm>
      </p:grpSpPr>
      <p:sp>
        <p:nvSpPr>
          <p:cNvPr id="272" name="Google Shape;272;p12"/>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273" name="Google Shape;273;p12"/>
          <p:cNvGrpSpPr/>
          <p:nvPr/>
        </p:nvGrpSpPr>
        <p:grpSpPr>
          <a:xfrm>
            <a:off x="8482562" y="255981"/>
            <a:ext cx="427701" cy="461706"/>
            <a:chOff x="3398625" y="2806025"/>
            <a:chExt cx="521650" cy="563125"/>
          </a:xfrm>
        </p:grpSpPr>
        <p:sp>
          <p:nvSpPr>
            <p:cNvPr id="274" name="Google Shape;274;p12"/>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2"/>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2"/>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2"/>
          <p:cNvSpPr/>
          <p:nvPr/>
        </p:nvSpPr>
        <p:spPr>
          <a:xfrm>
            <a:off x="-2840427" y="-1134864"/>
            <a:ext cx="6671400" cy="6671400"/>
          </a:xfrm>
          <a:prstGeom prst="ellipse">
            <a:avLst/>
          </a:prstGeom>
          <a:solidFill>
            <a:srgbClr val="CC00C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pic>
        <p:nvPicPr>
          <p:cNvPr id="278" name="Google Shape;278;p12"/>
          <p:cNvPicPr preferRelativeResize="0"/>
          <p:nvPr/>
        </p:nvPicPr>
        <p:blipFill rotWithShape="1">
          <a:blip r:embed="rId2">
            <a:alphaModFix/>
          </a:blip>
          <a:srcRect l="15682" t="14387" r="10793" b="13133"/>
          <a:stretch/>
        </p:blipFill>
        <p:spPr>
          <a:xfrm rot="-1182083">
            <a:off x="555865" y="561116"/>
            <a:ext cx="4016441" cy="3959568"/>
          </a:xfrm>
          <a:prstGeom prst="rect">
            <a:avLst/>
          </a:prstGeom>
          <a:noFill/>
          <a:ln>
            <a:noFill/>
          </a:ln>
        </p:spPr>
      </p:pic>
      <p:sp>
        <p:nvSpPr>
          <p:cNvPr id="279" name="Google Shape;279;p12"/>
          <p:cNvSpPr txBox="1"/>
          <p:nvPr/>
        </p:nvSpPr>
        <p:spPr>
          <a:xfrm>
            <a:off x="5015897" y="1948514"/>
            <a:ext cx="3633300" cy="12468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4124BB"/>
              </a:buClr>
              <a:buSzPts val="7200"/>
              <a:buFont typeface="Sora"/>
              <a:buNone/>
            </a:pPr>
            <a:r>
              <a:rPr lang="es" sz="7200" b="1" i="0" u="none" strike="noStrike" cap="none">
                <a:solidFill>
                  <a:srgbClr val="162031"/>
                </a:solidFill>
                <a:latin typeface="Sora"/>
                <a:ea typeface="Sora"/>
                <a:cs typeface="Sora"/>
                <a:sym typeface="Sora"/>
              </a:rPr>
              <a:t>Break</a:t>
            </a:r>
            <a:endParaRPr sz="7200" b="1" i="0" u="none" strike="noStrike" cap="none">
              <a:solidFill>
                <a:srgbClr val="162031"/>
              </a:solidFill>
              <a:latin typeface="Sora"/>
              <a:ea typeface="Sora"/>
              <a:cs typeface="Sora"/>
              <a:sym typeface="Sora"/>
            </a:endParaRPr>
          </a:p>
        </p:txBody>
      </p:sp>
      <p:pic>
        <p:nvPicPr>
          <p:cNvPr id="280" name="Google Shape;280;p12"/>
          <p:cNvPicPr preferRelativeResize="0"/>
          <p:nvPr/>
        </p:nvPicPr>
        <p:blipFill>
          <a:blip r:embed="rId3">
            <a:alphaModFix/>
          </a:blip>
          <a:stretch>
            <a:fillRect/>
          </a:stretch>
        </p:blipFill>
        <p:spPr>
          <a:xfrm>
            <a:off x="7664675" y="4505663"/>
            <a:ext cx="1205524" cy="333187"/>
          </a:xfrm>
          <a:prstGeom prst="rect">
            <a:avLst/>
          </a:prstGeom>
          <a:noFill/>
          <a:ln>
            <a:noFill/>
          </a:ln>
        </p:spPr>
      </p:pic>
      <p:sp>
        <p:nvSpPr>
          <p:cNvPr id="281" name="Google Shape;281;p12"/>
          <p:cNvSpPr txBox="1">
            <a:spLocks noGrp="1"/>
          </p:cNvSpPr>
          <p:nvPr>
            <p:ph type="title"/>
          </p:nvPr>
        </p:nvSpPr>
        <p:spPr>
          <a:xfrm>
            <a:off x="5093250" y="2926625"/>
            <a:ext cx="2755200" cy="36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00CC"/>
              </a:buClr>
              <a:buSzPts val="1400"/>
              <a:buFont typeface="Work Sans Medium"/>
              <a:buNone/>
              <a:defRPr sz="1400" b="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aily">
  <p:cSld name="CUSTOM_2_1_1_1">
    <p:bg>
      <p:bgPr>
        <a:solidFill>
          <a:schemeClr val="lt1"/>
        </a:solidFill>
        <a:effectLst/>
      </p:bgPr>
    </p:bg>
    <p:spTree>
      <p:nvGrpSpPr>
        <p:cNvPr id="1" name="Shape 282"/>
        <p:cNvGrpSpPr/>
        <p:nvPr/>
      </p:nvGrpSpPr>
      <p:grpSpPr>
        <a:xfrm>
          <a:off x="0" y="0"/>
          <a:ext cx="0" cy="0"/>
          <a:chOff x="0" y="0"/>
          <a:chExt cx="0" cy="0"/>
        </a:xfrm>
      </p:grpSpPr>
      <p:sp>
        <p:nvSpPr>
          <p:cNvPr id="283" name="Google Shape;283;p13"/>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284" name="Google Shape;284;p13"/>
          <p:cNvGrpSpPr/>
          <p:nvPr/>
        </p:nvGrpSpPr>
        <p:grpSpPr>
          <a:xfrm>
            <a:off x="8482562" y="255981"/>
            <a:ext cx="427701" cy="461706"/>
            <a:chOff x="3398625" y="2806025"/>
            <a:chExt cx="521650" cy="563125"/>
          </a:xfrm>
        </p:grpSpPr>
        <p:sp>
          <p:nvSpPr>
            <p:cNvPr id="285" name="Google Shape;285;p13"/>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8" name="Google Shape;288;p13"/>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289" name="Google Shape;289;p13"/>
          <p:cNvSpPr/>
          <p:nvPr/>
        </p:nvSpPr>
        <p:spPr>
          <a:xfrm>
            <a:off x="-5587261" y="-1799546"/>
            <a:ext cx="8895000" cy="8895000"/>
          </a:xfrm>
          <a:prstGeom prst="ellipse">
            <a:avLst/>
          </a:prstGeom>
          <a:solidFill>
            <a:srgbClr val="CC00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0" name="Google Shape;290;p13"/>
          <p:cNvPicPr preferRelativeResize="0"/>
          <p:nvPr/>
        </p:nvPicPr>
        <p:blipFill rotWithShape="1">
          <a:blip r:embed="rId3">
            <a:alphaModFix/>
          </a:blip>
          <a:srcRect/>
          <a:stretch/>
        </p:blipFill>
        <p:spPr>
          <a:xfrm>
            <a:off x="-2995363" y="-892451"/>
            <a:ext cx="6436449" cy="6436449"/>
          </a:xfrm>
          <a:prstGeom prst="rect">
            <a:avLst/>
          </a:prstGeom>
          <a:noFill/>
          <a:ln>
            <a:noFill/>
          </a:ln>
        </p:spPr>
      </p:pic>
      <p:sp>
        <p:nvSpPr>
          <p:cNvPr id="291" name="Google Shape;291;p13"/>
          <p:cNvSpPr txBox="1"/>
          <p:nvPr/>
        </p:nvSpPr>
        <p:spPr>
          <a:xfrm>
            <a:off x="4088800" y="1760069"/>
            <a:ext cx="5219700" cy="180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0"/>
              <a:buFont typeface="Arial"/>
              <a:buNone/>
            </a:pPr>
            <a:r>
              <a:rPr lang="es" sz="10500" b="1" i="0" u="none" strike="noStrike" cap="none">
                <a:solidFill>
                  <a:srgbClr val="162031"/>
                </a:solidFill>
                <a:latin typeface="Sora"/>
                <a:ea typeface="Sora"/>
                <a:cs typeface="Sora"/>
                <a:sym typeface="Sora"/>
              </a:rPr>
              <a:t>Daily</a:t>
            </a:r>
            <a:endParaRPr sz="10500" b="1" i="0" u="none" strike="noStrike" cap="none">
              <a:solidFill>
                <a:srgbClr val="162031"/>
              </a:solidFill>
              <a:latin typeface="Sora"/>
              <a:ea typeface="Sora"/>
              <a:cs typeface="Sora"/>
              <a:sym typeface="Sora"/>
            </a:endParaRPr>
          </a:p>
        </p:txBody>
      </p:sp>
      <p:sp>
        <p:nvSpPr>
          <p:cNvPr id="292" name="Google Shape;292;p13"/>
          <p:cNvSpPr txBox="1"/>
          <p:nvPr/>
        </p:nvSpPr>
        <p:spPr>
          <a:xfrm>
            <a:off x="4279300" y="3119432"/>
            <a:ext cx="4495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rgbClr val="CC00CC"/>
                </a:solidFill>
                <a:latin typeface="Work Sans Medium"/>
                <a:ea typeface="Work Sans Medium"/>
                <a:cs typeface="Work Sans Medium"/>
                <a:sym typeface="Work Sans Medium"/>
              </a:rPr>
              <a:t>Pongámonos al día</a:t>
            </a:r>
            <a:endParaRPr sz="2000" b="0" i="0" u="none" strike="noStrike" cap="none">
              <a:solidFill>
                <a:srgbClr val="CC00CC"/>
              </a:solidFill>
              <a:latin typeface="Work Sans Medium"/>
              <a:ea typeface="Work Sans Medium"/>
              <a:cs typeface="Work Sans Medium"/>
              <a:sym typeface="Work Sans Medium"/>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reakout rooms">
  <p:cSld name="TITLE_1_1">
    <p:spTree>
      <p:nvGrpSpPr>
        <p:cNvPr id="1" name="Shape 293"/>
        <p:cNvGrpSpPr/>
        <p:nvPr/>
      </p:nvGrpSpPr>
      <p:grpSpPr>
        <a:xfrm>
          <a:off x="0" y="0"/>
          <a:ext cx="0" cy="0"/>
          <a:chOff x="0" y="0"/>
          <a:chExt cx="0" cy="0"/>
        </a:xfrm>
      </p:grpSpPr>
      <p:sp>
        <p:nvSpPr>
          <p:cNvPr id="294" name="Google Shape;29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295" name="Google Shape;295;p14"/>
          <p:cNvPicPr preferRelativeResize="0"/>
          <p:nvPr/>
        </p:nvPicPr>
        <p:blipFill rotWithShape="1">
          <a:blip r:embed="rId2">
            <a:alphaModFix/>
          </a:blip>
          <a:srcRect l="7518" b="7475"/>
          <a:stretch/>
        </p:blipFill>
        <p:spPr>
          <a:xfrm>
            <a:off x="0" y="0"/>
            <a:ext cx="9144000" cy="5143501"/>
          </a:xfrm>
          <a:prstGeom prst="rect">
            <a:avLst/>
          </a:prstGeom>
          <a:noFill/>
          <a:ln>
            <a:noFill/>
          </a:ln>
        </p:spPr>
      </p:pic>
      <p:sp>
        <p:nvSpPr>
          <p:cNvPr id="296" name="Google Shape;296;p14"/>
          <p:cNvSpPr/>
          <p:nvPr/>
        </p:nvSpPr>
        <p:spPr>
          <a:xfrm>
            <a:off x="0" y="0"/>
            <a:ext cx="9144000" cy="5150100"/>
          </a:xfrm>
          <a:prstGeom prst="rect">
            <a:avLst/>
          </a:prstGeom>
          <a:gradFill>
            <a:gsLst>
              <a:gs pos="0">
                <a:srgbClr val="CC00CC">
                  <a:alpha val="77254"/>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rot="3226702">
            <a:off x="-2838965" y="-3768335"/>
            <a:ext cx="7774278" cy="7679170"/>
          </a:xfrm>
          <a:prstGeom prst="teardrop">
            <a:avLst>
              <a:gd name="adj" fmla="val 100000"/>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4"/>
          <p:cNvSpPr/>
          <p:nvPr/>
        </p:nvSpPr>
        <p:spPr>
          <a:xfrm>
            <a:off x="1305050" y="-2770828"/>
            <a:ext cx="7548300" cy="7301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4"/>
          <p:cNvSpPr/>
          <p:nvPr/>
        </p:nvSpPr>
        <p:spPr>
          <a:xfrm>
            <a:off x="5065853" y="2244825"/>
            <a:ext cx="1879815" cy="345784"/>
          </a:xfrm>
          <a:prstGeom prst="rect">
            <a:avLst/>
          </a:prstGeom>
        </p:spPr>
        <p:txBody>
          <a:bodyPr>
            <a:prstTxWarp prst="textPlain">
              <a:avLst/>
            </a:prstTxWarp>
          </a:bodyPr>
          <a:lstStyle/>
          <a:p>
            <a:pPr lvl="0" algn="ctr"/>
            <a:r>
              <a:rPr b="1" i="0">
                <a:ln>
                  <a:noFill/>
                </a:ln>
                <a:solidFill>
                  <a:srgbClr val="FFFFFF"/>
                </a:solidFill>
                <a:latin typeface="Sora"/>
              </a:rPr>
              <a:t>Breakout</a:t>
            </a:r>
          </a:p>
        </p:txBody>
      </p:sp>
      <p:sp>
        <p:nvSpPr>
          <p:cNvPr id="300" name="Google Shape;300;p14"/>
          <p:cNvSpPr/>
          <p:nvPr/>
        </p:nvSpPr>
        <p:spPr>
          <a:xfrm>
            <a:off x="5065853" y="2685189"/>
            <a:ext cx="2617235" cy="497357"/>
          </a:xfrm>
          <a:prstGeom prst="rect">
            <a:avLst/>
          </a:prstGeom>
        </p:spPr>
        <p:txBody>
          <a:bodyPr>
            <a:prstTxWarp prst="textPlain">
              <a:avLst/>
            </a:prstTxWarp>
          </a:bodyPr>
          <a:lstStyle/>
          <a:p>
            <a:pPr lvl="0" algn="ctr"/>
            <a:r>
              <a:rPr b="1" i="0">
                <a:ln>
                  <a:noFill/>
                </a:ln>
                <a:solidFill>
                  <a:srgbClr val="FFFFFF"/>
                </a:solidFill>
                <a:latin typeface="Sora"/>
              </a:rPr>
              <a:t>rooms</a:t>
            </a:r>
          </a:p>
        </p:txBody>
      </p:sp>
      <p:sp>
        <p:nvSpPr>
          <p:cNvPr id="301" name="Google Shape;301;p14"/>
          <p:cNvSpPr/>
          <p:nvPr/>
        </p:nvSpPr>
        <p:spPr>
          <a:xfrm>
            <a:off x="5065850" y="3277107"/>
            <a:ext cx="2192686" cy="257675"/>
          </a:xfrm>
          <a:prstGeom prst="rect">
            <a:avLst/>
          </a:prstGeom>
        </p:spPr>
        <p:txBody>
          <a:bodyPr>
            <a:prstTxWarp prst="textPlain">
              <a:avLst/>
            </a:prstTxWarp>
          </a:bodyPr>
          <a:lstStyle/>
          <a:p>
            <a:pPr lvl="0" algn="ctr"/>
            <a:r>
              <a:rPr b="0" i="0">
                <a:ln>
                  <a:noFill/>
                </a:ln>
                <a:solidFill>
                  <a:srgbClr val="FFFFFF"/>
                </a:solidFill>
                <a:latin typeface="Sora;500"/>
              </a:rPr>
              <a:t>¡Manos a la obra!</a:t>
            </a:r>
          </a:p>
        </p:txBody>
      </p:sp>
      <p:pic>
        <p:nvPicPr>
          <p:cNvPr id="302" name="Google Shape;302;p14"/>
          <p:cNvPicPr preferRelativeResize="0"/>
          <p:nvPr/>
        </p:nvPicPr>
        <p:blipFill>
          <a:blip r:embed="rId3">
            <a:alphaModFix/>
          </a:blip>
          <a:stretch>
            <a:fillRect/>
          </a:stretch>
        </p:blipFill>
        <p:spPr>
          <a:xfrm>
            <a:off x="7670200" y="4549421"/>
            <a:ext cx="1123799" cy="310578"/>
          </a:xfrm>
          <a:prstGeom prst="rect">
            <a:avLst/>
          </a:prstGeom>
          <a:noFill/>
          <a:ln>
            <a:noFill/>
          </a:ln>
        </p:spPr>
      </p:pic>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lement">
  <p:cSld name="TITLE_1_1_1">
    <p:spTree>
      <p:nvGrpSpPr>
        <p:cNvPr id="1" name="Shape 303"/>
        <p:cNvGrpSpPr/>
        <p:nvPr/>
      </p:nvGrpSpPr>
      <p:grpSpPr>
        <a:xfrm>
          <a:off x="0" y="0"/>
          <a:ext cx="0" cy="0"/>
          <a:chOff x="0" y="0"/>
          <a:chExt cx="0" cy="0"/>
        </a:xfrm>
      </p:grpSpPr>
      <p:sp>
        <p:nvSpPr>
          <p:cNvPr id="304" name="Google Shape;304;p15"/>
          <p:cNvSpPr/>
          <p:nvPr/>
        </p:nvSpPr>
        <p:spPr>
          <a:xfrm>
            <a:off x="443050" y="526299"/>
            <a:ext cx="4433700" cy="4433700"/>
          </a:xfrm>
          <a:prstGeom prst="ellipse">
            <a:avLst/>
          </a:prstGeom>
          <a:solidFill>
            <a:srgbClr val="0049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5"/>
          <p:cNvSpPr/>
          <p:nvPr/>
        </p:nvSpPr>
        <p:spPr>
          <a:xfrm>
            <a:off x="2502425" y="-125"/>
            <a:ext cx="34794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5"/>
          <p:cNvSpPr/>
          <p:nvPr/>
        </p:nvSpPr>
        <p:spPr>
          <a:xfrm>
            <a:off x="1822225" y="736050"/>
            <a:ext cx="1835700" cy="1835700"/>
          </a:xfrm>
          <a:prstGeom prst="ellipse">
            <a:avLst/>
          </a:prstGeom>
          <a:solidFill>
            <a:srgbClr val="CC00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5"/>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308" name="Google Shape;308;p15"/>
          <p:cNvGrpSpPr/>
          <p:nvPr/>
        </p:nvGrpSpPr>
        <p:grpSpPr>
          <a:xfrm>
            <a:off x="8482562" y="255981"/>
            <a:ext cx="427701" cy="461706"/>
            <a:chOff x="3398625" y="2806025"/>
            <a:chExt cx="521650" cy="563125"/>
          </a:xfrm>
        </p:grpSpPr>
        <p:sp>
          <p:nvSpPr>
            <p:cNvPr id="309" name="Google Shape;309;p15"/>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2" name="Google Shape;312;p15"/>
          <p:cNvPicPr preferRelativeResize="0"/>
          <p:nvPr/>
        </p:nvPicPr>
        <p:blipFill>
          <a:blip r:embed="rId2">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spedida">
  <p:cSld name="CUSTOM">
    <p:spTree>
      <p:nvGrpSpPr>
        <p:cNvPr id="1" name="Shape 313"/>
        <p:cNvGrpSpPr/>
        <p:nvPr/>
      </p:nvGrpSpPr>
      <p:grpSpPr>
        <a:xfrm>
          <a:off x="0" y="0"/>
          <a:ext cx="0" cy="0"/>
          <a:chOff x="0" y="0"/>
          <a:chExt cx="0" cy="0"/>
        </a:xfrm>
      </p:grpSpPr>
      <p:pic>
        <p:nvPicPr>
          <p:cNvPr id="314" name="Google Shape;314;p16"/>
          <p:cNvPicPr preferRelativeResize="0"/>
          <p:nvPr/>
        </p:nvPicPr>
        <p:blipFill rotWithShape="1">
          <a:blip r:embed="rId2">
            <a:alphaModFix/>
          </a:blip>
          <a:srcRect t="21875" b="21875"/>
          <a:stretch/>
        </p:blipFill>
        <p:spPr>
          <a:xfrm>
            <a:off x="0" y="-25"/>
            <a:ext cx="9144000" cy="5143500"/>
          </a:xfrm>
          <a:prstGeom prst="roundRect">
            <a:avLst>
              <a:gd name="adj" fmla="val 0"/>
            </a:avLst>
          </a:prstGeom>
          <a:noFill/>
          <a:ln>
            <a:noFill/>
          </a:ln>
        </p:spPr>
      </p:pic>
      <p:sp>
        <p:nvSpPr>
          <p:cNvPr id="315" name="Google Shape;315;p16"/>
          <p:cNvSpPr/>
          <p:nvPr/>
        </p:nvSpPr>
        <p:spPr>
          <a:xfrm>
            <a:off x="150" y="-4200"/>
            <a:ext cx="9143700" cy="51519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6"/>
          <p:cNvSpPr/>
          <p:nvPr/>
        </p:nvSpPr>
        <p:spPr>
          <a:xfrm rot="10800000">
            <a:off x="150" y="-4200"/>
            <a:ext cx="9143700" cy="5151900"/>
          </a:xfrm>
          <a:prstGeom prst="rect">
            <a:avLst/>
          </a:prstGeom>
          <a:gradFill>
            <a:gsLst>
              <a:gs pos="0">
                <a:srgbClr val="004987"/>
              </a:gs>
              <a:gs pos="18000">
                <a:srgbClr val="004987">
                  <a:alpha val="25490"/>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6"/>
          <p:cNvSpPr txBox="1"/>
          <p:nvPr/>
        </p:nvSpPr>
        <p:spPr>
          <a:xfrm>
            <a:off x="2895600" y="2386675"/>
            <a:ext cx="3550500" cy="7695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4124BB"/>
              </a:buClr>
              <a:buSzPts val="7200"/>
              <a:buFont typeface="Sora"/>
              <a:buNone/>
            </a:pPr>
            <a:r>
              <a:rPr lang="es" sz="4100" b="1">
                <a:solidFill>
                  <a:schemeClr val="lt1"/>
                </a:solidFill>
                <a:latin typeface="Sora"/>
                <a:ea typeface="Sora"/>
                <a:cs typeface="Sora"/>
                <a:sym typeface="Sora"/>
              </a:rPr>
              <a:t>¡Nos vemos!</a:t>
            </a:r>
            <a:endParaRPr sz="4100" b="1" i="0" u="none" strike="noStrike" cap="none">
              <a:solidFill>
                <a:schemeClr val="lt1"/>
              </a:solidFill>
              <a:latin typeface="Sora"/>
              <a:ea typeface="Sora"/>
              <a:cs typeface="Sora"/>
              <a:sym typeface="Sora"/>
            </a:endParaRPr>
          </a:p>
        </p:txBody>
      </p:sp>
      <p:sp>
        <p:nvSpPr>
          <p:cNvPr id="318" name="Google Shape;318;p16"/>
          <p:cNvSpPr txBox="1"/>
          <p:nvPr/>
        </p:nvSpPr>
        <p:spPr>
          <a:xfrm>
            <a:off x="2895600" y="2989975"/>
            <a:ext cx="3550500" cy="4617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4124BB"/>
              </a:buClr>
              <a:buSzPts val="7200"/>
              <a:buFont typeface="Sora"/>
              <a:buNone/>
            </a:pPr>
            <a:r>
              <a:rPr lang="es" sz="2100">
                <a:solidFill>
                  <a:schemeClr val="lt1"/>
                </a:solidFill>
                <a:latin typeface="Sora"/>
                <a:ea typeface="Sora"/>
                <a:cs typeface="Sora"/>
                <a:sym typeface="Sora"/>
              </a:rPr>
              <a:t>Excelente fin de semana</a:t>
            </a:r>
            <a:endParaRPr sz="2100" i="0" u="none" strike="noStrike" cap="none">
              <a:solidFill>
                <a:schemeClr val="lt1"/>
              </a:solidFill>
              <a:latin typeface="Sora"/>
              <a:ea typeface="Sora"/>
              <a:cs typeface="Sora"/>
              <a:sym typeface="Sora"/>
            </a:endParaRPr>
          </a:p>
        </p:txBody>
      </p:sp>
      <p:pic>
        <p:nvPicPr>
          <p:cNvPr id="319" name="Google Shape;319;p16"/>
          <p:cNvPicPr preferRelativeResize="0"/>
          <p:nvPr/>
        </p:nvPicPr>
        <p:blipFill>
          <a:blip r:embed="rId3">
            <a:alphaModFix/>
          </a:blip>
          <a:stretch>
            <a:fillRect/>
          </a:stretch>
        </p:blipFill>
        <p:spPr>
          <a:xfrm>
            <a:off x="7670200" y="4549421"/>
            <a:ext cx="1123799" cy="310578"/>
          </a:xfrm>
          <a:prstGeom prst="rect">
            <a:avLst/>
          </a:prstGeom>
          <a:noFill/>
          <a:ln>
            <a:noFill/>
          </a:ln>
        </p:spPr>
      </p:pic>
      <p:sp>
        <p:nvSpPr>
          <p:cNvPr id="320" name="Google Shape;320;p16"/>
          <p:cNvSpPr txBox="1"/>
          <p:nvPr/>
        </p:nvSpPr>
        <p:spPr>
          <a:xfrm>
            <a:off x="839875" y="454575"/>
            <a:ext cx="2370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321" name="Google Shape;321;p16"/>
          <p:cNvGrpSpPr/>
          <p:nvPr/>
        </p:nvGrpSpPr>
        <p:grpSpPr>
          <a:xfrm>
            <a:off x="405362" y="408381"/>
            <a:ext cx="427701" cy="461706"/>
            <a:chOff x="3398625" y="2806025"/>
            <a:chExt cx="521650" cy="563125"/>
          </a:xfrm>
        </p:grpSpPr>
        <p:sp>
          <p:nvSpPr>
            <p:cNvPr id="322" name="Google Shape;322;p16"/>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ull Vacia" type="blank">
  <p:cSld name="BLANK">
    <p:spTree>
      <p:nvGrpSpPr>
        <p:cNvPr id="1" name="Shape 325"/>
        <p:cNvGrpSpPr/>
        <p:nvPr/>
      </p:nvGrpSpPr>
      <p:grpSpPr>
        <a:xfrm>
          <a:off x="0" y="0"/>
          <a:ext cx="0" cy="0"/>
          <a:chOff x="0" y="0"/>
          <a:chExt cx="0" cy="0"/>
        </a:xfrm>
      </p:grpSpPr>
      <p:sp>
        <p:nvSpPr>
          <p:cNvPr id="326" name="Google Shape;32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7"/>
        <p:cNvGrpSpPr/>
        <p:nvPr/>
      </p:nvGrpSpPr>
      <p:grpSpPr>
        <a:xfrm>
          <a:off x="0" y="0"/>
          <a:ext cx="0" cy="0"/>
          <a:chOff x="0" y="0"/>
          <a:chExt cx="0" cy="0"/>
        </a:xfrm>
      </p:grpSpPr>
      <p:sp>
        <p:nvSpPr>
          <p:cNvPr id="328" name="Google Shape;32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29" name="Google Shape;32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0" name="Google Shape;33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 IMAGE">
  <p:cSld name="TITLE_2">
    <p:spTree>
      <p:nvGrpSpPr>
        <p:cNvPr id="1" name="Shape 331"/>
        <p:cNvGrpSpPr/>
        <p:nvPr/>
      </p:nvGrpSpPr>
      <p:grpSpPr>
        <a:xfrm>
          <a:off x="0" y="0"/>
          <a:ext cx="0" cy="0"/>
          <a:chOff x="0" y="0"/>
          <a:chExt cx="0" cy="0"/>
        </a:xfrm>
      </p:grpSpPr>
      <p:sp>
        <p:nvSpPr>
          <p:cNvPr id="332" name="Google Shape;332;p19"/>
          <p:cNvSpPr txBox="1">
            <a:spLocks noGrp="1"/>
          </p:cNvSpPr>
          <p:nvPr>
            <p:ph type="ctrTitle"/>
          </p:nvPr>
        </p:nvSpPr>
        <p:spPr>
          <a:xfrm>
            <a:off x="4893700" y="1737500"/>
            <a:ext cx="3530400" cy="606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FFFFFF"/>
              </a:buClr>
              <a:buSzPts val="3600"/>
              <a:buFont typeface="Arial"/>
              <a:buNone/>
              <a:defRPr sz="3600" b="0">
                <a:solidFill>
                  <a:srgbClr val="FFFFFF"/>
                </a:solidFill>
                <a:latin typeface="Arial"/>
                <a:ea typeface="Arial"/>
                <a:cs typeface="Arial"/>
                <a:sym typeface="Arial"/>
              </a:defRPr>
            </a:lvl1pPr>
            <a:lvl2pPr lvl="1" algn="ctr" rtl="0">
              <a:lnSpc>
                <a:spcPct val="100000"/>
              </a:lnSpc>
              <a:spcBef>
                <a:spcPts val="0"/>
              </a:spcBef>
              <a:spcAft>
                <a:spcPts val="0"/>
              </a:spcAft>
              <a:buClr>
                <a:srgbClr val="FFFFFF"/>
              </a:buClr>
              <a:buSzPts val="5200"/>
              <a:buNone/>
              <a:defRPr sz="5200">
                <a:solidFill>
                  <a:srgbClr val="FFFFFF"/>
                </a:solidFill>
              </a:defRPr>
            </a:lvl2pPr>
            <a:lvl3pPr lvl="2" algn="ctr" rtl="0">
              <a:lnSpc>
                <a:spcPct val="100000"/>
              </a:lnSpc>
              <a:spcBef>
                <a:spcPts val="0"/>
              </a:spcBef>
              <a:spcAft>
                <a:spcPts val="0"/>
              </a:spcAft>
              <a:buClr>
                <a:srgbClr val="FFFFFF"/>
              </a:buClr>
              <a:buSzPts val="5200"/>
              <a:buNone/>
              <a:defRPr sz="5200">
                <a:solidFill>
                  <a:srgbClr val="FFFFFF"/>
                </a:solidFill>
              </a:defRPr>
            </a:lvl3pPr>
            <a:lvl4pPr lvl="3" algn="ctr" rtl="0">
              <a:lnSpc>
                <a:spcPct val="100000"/>
              </a:lnSpc>
              <a:spcBef>
                <a:spcPts val="0"/>
              </a:spcBef>
              <a:spcAft>
                <a:spcPts val="0"/>
              </a:spcAft>
              <a:buClr>
                <a:srgbClr val="FFFFFF"/>
              </a:buClr>
              <a:buSzPts val="5200"/>
              <a:buNone/>
              <a:defRPr sz="5200">
                <a:solidFill>
                  <a:srgbClr val="FFFFFF"/>
                </a:solidFill>
              </a:defRPr>
            </a:lvl4pPr>
            <a:lvl5pPr lvl="4" algn="ctr" rtl="0">
              <a:lnSpc>
                <a:spcPct val="100000"/>
              </a:lnSpc>
              <a:spcBef>
                <a:spcPts val="0"/>
              </a:spcBef>
              <a:spcAft>
                <a:spcPts val="0"/>
              </a:spcAft>
              <a:buClr>
                <a:srgbClr val="FFFFFF"/>
              </a:buClr>
              <a:buSzPts val="5200"/>
              <a:buNone/>
              <a:defRPr sz="5200">
                <a:solidFill>
                  <a:srgbClr val="FFFFFF"/>
                </a:solidFill>
              </a:defRPr>
            </a:lvl5pPr>
            <a:lvl6pPr lvl="5" algn="ctr" rtl="0">
              <a:lnSpc>
                <a:spcPct val="100000"/>
              </a:lnSpc>
              <a:spcBef>
                <a:spcPts val="0"/>
              </a:spcBef>
              <a:spcAft>
                <a:spcPts val="0"/>
              </a:spcAft>
              <a:buClr>
                <a:srgbClr val="FFFFFF"/>
              </a:buClr>
              <a:buSzPts val="5200"/>
              <a:buNone/>
              <a:defRPr sz="5200">
                <a:solidFill>
                  <a:srgbClr val="FFFFFF"/>
                </a:solidFill>
              </a:defRPr>
            </a:lvl6pPr>
            <a:lvl7pPr lvl="6" algn="ctr" rtl="0">
              <a:lnSpc>
                <a:spcPct val="100000"/>
              </a:lnSpc>
              <a:spcBef>
                <a:spcPts val="0"/>
              </a:spcBef>
              <a:spcAft>
                <a:spcPts val="0"/>
              </a:spcAft>
              <a:buClr>
                <a:srgbClr val="FFFFFF"/>
              </a:buClr>
              <a:buSzPts val="5200"/>
              <a:buNone/>
              <a:defRPr sz="5200">
                <a:solidFill>
                  <a:srgbClr val="FFFFFF"/>
                </a:solidFill>
              </a:defRPr>
            </a:lvl7pPr>
            <a:lvl8pPr lvl="7" algn="ctr" rtl="0">
              <a:lnSpc>
                <a:spcPct val="100000"/>
              </a:lnSpc>
              <a:spcBef>
                <a:spcPts val="0"/>
              </a:spcBef>
              <a:spcAft>
                <a:spcPts val="0"/>
              </a:spcAft>
              <a:buClr>
                <a:srgbClr val="FFFFFF"/>
              </a:buClr>
              <a:buSzPts val="5200"/>
              <a:buNone/>
              <a:defRPr sz="5200">
                <a:solidFill>
                  <a:srgbClr val="FFFFFF"/>
                </a:solidFill>
              </a:defRPr>
            </a:lvl8pPr>
            <a:lvl9pPr lvl="8" algn="ctr" rtl="0">
              <a:lnSpc>
                <a:spcPct val="100000"/>
              </a:lnSpc>
              <a:spcBef>
                <a:spcPts val="0"/>
              </a:spcBef>
              <a:spcAft>
                <a:spcPts val="0"/>
              </a:spcAft>
              <a:buClr>
                <a:srgbClr val="FFFFFF"/>
              </a:buClr>
              <a:buSzPts val="5200"/>
              <a:buNone/>
              <a:defRPr sz="5200">
                <a:solidFill>
                  <a:srgbClr val="FFFFFF"/>
                </a:solidFill>
              </a:defRPr>
            </a:lvl9pPr>
          </a:lstStyle>
          <a:p>
            <a:endParaRPr/>
          </a:p>
        </p:txBody>
      </p:sp>
      <p:sp>
        <p:nvSpPr>
          <p:cNvPr id="333" name="Google Shape;333;p19"/>
          <p:cNvSpPr txBox="1">
            <a:spLocks noGrp="1"/>
          </p:cNvSpPr>
          <p:nvPr>
            <p:ph type="subTitle" idx="1"/>
          </p:nvPr>
        </p:nvSpPr>
        <p:spPr>
          <a:xfrm>
            <a:off x="4893700" y="2746375"/>
            <a:ext cx="3457500" cy="1420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rgbClr val="FFFFFF"/>
              </a:buClr>
              <a:buSzPts val="1100"/>
              <a:buNone/>
              <a:defRPr sz="1100">
                <a:solidFill>
                  <a:srgbClr val="FFFFFF"/>
                </a:solidFill>
              </a:defRPr>
            </a:lvl1pPr>
            <a:lvl2pPr lvl="1"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2pPr>
            <a:lvl3pPr lvl="2"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3pPr>
            <a:lvl4pPr lvl="3"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4pPr>
            <a:lvl5pPr lvl="4"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5pPr>
            <a:lvl6pPr lvl="5"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6pPr>
            <a:lvl7pPr lvl="6"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7pPr>
            <a:lvl8pPr lvl="7"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8pPr>
            <a:lvl9pPr lvl="8" algn="l" rtl="0">
              <a:lnSpc>
                <a:spcPct val="100000"/>
              </a:lnSpc>
              <a:spcBef>
                <a:spcPts val="0"/>
              </a:spcBef>
              <a:spcAft>
                <a:spcPts val="0"/>
              </a:spcAft>
              <a:buClr>
                <a:srgbClr val="FFFFFF"/>
              </a:buClr>
              <a:buSzPts val="1200"/>
              <a:buFont typeface="Arial"/>
              <a:buNone/>
              <a:defRPr sz="1200">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6ED24-2029-6F5C-5623-24EB45CC3D52}"/>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C8495240-A6FC-AFB0-F7EB-FF11CBEAD719}"/>
              </a:ext>
            </a:extLst>
          </p:cNvPr>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CA05A6A7-C271-CEF3-ADF4-6189FFE24F16}"/>
              </a:ext>
            </a:extLst>
          </p:cNvPr>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36314A9A-D013-0941-2528-D35D9B77B076}"/>
              </a:ext>
            </a:extLst>
          </p:cNvPr>
          <p:cNvSpPr>
            <a:spLocks noGrp="1"/>
          </p:cNvSpPr>
          <p:nvPr>
            <p:ph type="dt" sz="half" idx="10"/>
          </p:nvPr>
        </p:nvSpPr>
        <p:spPr/>
        <p:txBody>
          <a:bodyPr/>
          <a:lstStyle/>
          <a:p>
            <a:fld id="{9C83D901-BD35-4F4F-8EE6-AFD89F8E7AD0}" type="datetimeFigureOut">
              <a:rPr lang="es-CL" smtClean="0"/>
              <a:t>14-12-2024</a:t>
            </a:fld>
            <a:endParaRPr lang="es-CL"/>
          </a:p>
        </p:txBody>
      </p:sp>
      <p:sp>
        <p:nvSpPr>
          <p:cNvPr id="6" name="Marcador de pie de página 5">
            <a:extLst>
              <a:ext uri="{FF2B5EF4-FFF2-40B4-BE49-F238E27FC236}">
                <a16:creationId xmlns:a16="http://schemas.microsoft.com/office/drawing/2014/main" id="{AFCFDA69-2F9D-7A18-4BC0-B6C0CA3CD151}"/>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AEF326A8-AF62-EEC9-A6C6-9186D9C57FBD}"/>
              </a:ext>
            </a:extLst>
          </p:cNvPr>
          <p:cNvSpPr>
            <a:spLocks noGrp="1"/>
          </p:cNvSpPr>
          <p:nvPr>
            <p:ph type="sldNum" sz="quarter" idx="12"/>
          </p:nvPr>
        </p:nvSpPr>
        <p:spPr/>
        <p:txBody>
          <a:bodyPr/>
          <a:lstStyle/>
          <a:p>
            <a:fld id="{02813055-6041-4CB6-8D5D-262C28C1F9AF}" type="slidenum">
              <a:rPr lang="es-CL" smtClean="0"/>
              <a:t>‹Nº›</a:t>
            </a:fld>
            <a:endParaRPr lang="es-CL"/>
          </a:p>
        </p:txBody>
      </p:sp>
    </p:spTree>
    <p:extLst>
      <p:ext uri="{BB962C8B-B14F-4D97-AF65-F5344CB8AC3E}">
        <p14:creationId xmlns:p14="http://schemas.microsoft.com/office/powerpoint/2010/main" val="341970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omentos">
  <p:cSld name="CUSTOM_1">
    <p:bg>
      <p:bgPr>
        <a:solidFill>
          <a:srgbClr val="0D1724"/>
        </a:solidFill>
        <a:effectLst/>
      </p:bgPr>
    </p:bg>
    <p:spTree>
      <p:nvGrpSpPr>
        <p:cNvPr id="1" name="Shape 27"/>
        <p:cNvGrpSpPr/>
        <p:nvPr/>
      </p:nvGrpSpPr>
      <p:grpSpPr>
        <a:xfrm>
          <a:off x="0" y="0"/>
          <a:ext cx="0" cy="0"/>
          <a:chOff x="0" y="0"/>
          <a:chExt cx="0" cy="0"/>
        </a:xfrm>
      </p:grpSpPr>
      <p:pic>
        <p:nvPicPr>
          <p:cNvPr id="28" name="Google Shape;28;p3"/>
          <p:cNvPicPr preferRelativeResize="0"/>
          <p:nvPr/>
        </p:nvPicPr>
        <p:blipFill>
          <a:blip r:embed="rId2">
            <a:alphaModFix/>
          </a:blip>
          <a:stretch>
            <a:fillRect/>
          </a:stretch>
        </p:blipFill>
        <p:spPr>
          <a:xfrm>
            <a:off x="7670200" y="4549421"/>
            <a:ext cx="1123799" cy="310578"/>
          </a:xfrm>
          <a:prstGeom prst="rect">
            <a:avLst/>
          </a:prstGeom>
          <a:noFill/>
          <a:ln>
            <a:noFill/>
          </a:ln>
        </p:spPr>
      </p:pic>
      <p:sp>
        <p:nvSpPr>
          <p:cNvPr id="29" name="Google Shape;29;p3"/>
          <p:cNvSpPr/>
          <p:nvPr/>
        </p:nvSpPr>
        <p:spPr>
          <a:xfrm>
            <a:off x="4108344" y="1850000"/>
            <a:ext cx="1123800" cy="15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a:off x="1135375" y="1850000"/>
            <a:ext cx="1123800" cy="15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2597878" y="1850000"/>
            <a:ext cx="1123800" cy="15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a:off x="5660572" y="1850000"/>
            <a:ext cx="1123800" cy="15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a:off x="7096700" y="1850000"/>
            <a:ext cx="1123800" cy="15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a:off x="1957544" y="887019"/>
            <a:ext cx="1205534" cy="125863"/>
          </a:xfrm>
          <a:prstGeom prst="rect">
            <a:avLst/>
          </a:prstGeom>
        </p:spPr>
        <p:txBody>
          <a:bodyPr>
            <a:prstTxWarp prst="textPlain">
              <a:avLst/>
            </a:prstTxWarp>
          </a:bodyPr>
          <a:lstStyle/>
          <a:p>
            <a:pPr lvl="0" algn="ctr"/>
            <a:r>
              <a:rPr b="0" i="0">
                <a:ln>
                  <a:noFill/>
                </a:ln>
                <a:solidFill>
                  <a:srgbClr val="FFFFFF"/>
                </a:solidFill>
                <a:latin typeface="Sora"/>
              </a:rPr>
              <a:t>IMPORTANTES</a:t>
            </a:r>
          </a:p>
        </p:txBody>
      </p:sp>
      <p:sp>
        <p:nvSpPr>
          <p:cNvPr id="35" name="Google Shape;35;p3"/>
          <p:cNvSpPr/>
          <p:nvPr/>
        </p:nvSpPr>
        <p:spPr>
          <a:xfrm>
            <a:off x="1202251" y="606975"/>
            <a:ext cx="1960821" cy="239022"/>
          </a:xfrm>
          <a:prstGeom prst="rect">
            <a:avLst/>
          </a:prstGeom>
        </p:spPr>
        <p:txBody>
          <a:bodyPr>
            <a:prstTxWarp prst="textPlain">
              <a:avLst/>
            </a:prstTxWarp>
          </a:bodyPr>
          <a:lstStyle/>
          <a:p>
            <a:pPr lvl="0" algn="ctr"/>
            <a:r>
              <a:rPr b="1" i="0">
                <a:ln>
                  <a:noFill/>
                </a:ln>
                <a:solidFill>
                  <a:srgbClr val="FFFFFF"/>
                </a:solidFill>
                <a:latin typeface="Sora"/>
              </a:rPr>
              <a:t>MOMENTOS</a:t>
            </a:r>
          </a:p>
        </p:txBody>
      </p:sp>
      <p:sp>
        <p:nvSpPr>
          <p:cNvPr id="36" name="Google Shape;36;p3"/>
          <p:cNvSpPr/>
          <p:nvPr/>
        </p:nvSpPr>
        <p:spPr>
          <a:xfrm>
            <a:off x="0" y="902950"/>
            <a:ext cx="1866900" cy="125700"/>
          </a:xfrm>
          <a:prstGeom prst="rect">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CC"/>
              </a:solidFill>
            </a:endParaRPr>
          </a:p>
        </p:txBody>
      </p:sp>
      <p:sp>
        <p:nvSpPr>
          <p:cNvPr id="37" name="Google Shape;37;p3"/>
          <p:cNvSpPr txBox="1"/>
          <p:nvPr/>
        </p:nvSpPr>
        <p:spPr>
          <a:xfrm>
            <a:off x="938722" y="3507700"/>
            <a:ext cx="15171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Tiempo de p</a:t>
            </a:r>
            <a:r>
              <a:rPr lang="es" sz="900" b="0" i="0" u="none" strike="noStrike" cap="none">
                <a:solidFill>
                  <a:srgbClr val="EEEEEE"/>
                </a:solidFill>
                <a:latin typeface="Sora SemiBold"/>
                <a:ea typeface="Sora SemiBold"/>
                <a:cs typeface="Sora SemiBold"/>
                <a:sym typeface="Sora SemiBold"/>
              </a:rPr>
              <a:t>articipemos</a:t>
            </a:r>
            <a:endParaRPr sz="900" b="0" i="0" u="none" strike="noStrike" cap="none">
              <a:solidFill>
                <a:srgbClr val="EEEEEE"/>
              </a:solidFill>
              <a:latin typeface="Sora SemiBold"/>
              <a:ea typeface="Sora SemiBold"/>
              <a:cs typeface="Sora SemiBold"/>
              <a:sym typeface="Sora SemiBold"/>
            </a:endParaRPr>
          </a:p>
        </p:txBody>
      </p:sp>
      <p:sp>
        <p:nvSpPr>
          <p:cNvPr id="38" name="Google Shape;38;p3"/>
          <p:cNvSpPr txBox="1"/>
          <p:nvPr/>
        </p:nvSpPr>
        <p:spPr>
          <a:xfrm>
            <a:off x="2520325" y="3438400"/>
            <a:ext cx="12789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Iniciamos </a:t>
            </a:r>
            <a:endParaRPr sz="900" b="0" i="0" u="none" strike="noStrike" cap="none">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y finalizamos </a:t>
            </a:r>
            <a:endParaRPr sz="900" b="0" i="0" u="none" strike="noStrike" cap="none">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a tiempo</a:t>
            </a:r>
            <a:endParaRPr sz="900" b="0" i="0" u="none" strike="noStrike" cap="none">
              <a:solidFill>
                <a:srgbClr val="EEEEEE"/>
              </a:solidFill>
              <a:latin typeface="Sora SemiBold"/>
              <a:ea typeface="Sora SemiBold"/>
              <a:cs typeface="Sora SemiBold"/>
              <a:sym typeface="Sora SemiBold"/>
            </a:endParaRPr>
          </a:p>
        </p:txBody>
      </p:sp>
      <p:sp>
        <p:nvSpPr>
          <p:cNvPr id="39" name="Google Shape;39;p3"/>
          <p:cNvSpPr txBox="1"/>
          <p:nvPr/>
        </p:nvSpPr>
        <p:spPr>
          <a:xfrm>
            <a:off x="3809702" y="3438400"/>
            <a:ext cx="16770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Escuchemos</a:t>
            </a:r>
            <a:endParaRPr sz="900">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opiniones,</a:t>
            </a:r>
            <a:endParaRPr sz="900">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micrófonos en off</a:t>
            </a:r>
            <a:endParaRPr sz="900">
              <a:solidFill>
                <a:srgbClr val="EEEEEE"/>
              </a:solidFill>
              <a:latin typeface="Sora SemiBold"/>
              <a:ea typeface="Sora SemiBold"/>
              <a:cs typeface="Sora SemiBold"/>
              <a:sym typeface="Sora SemiBold"/>
            </a:endParaRPr>
          </a:p>
        </p:txBody>
      </p:sp>
      <p:sp>
        <p:nvSpPr>
          <p:cNvPr id="40" name="Google Shape;40;p3"/>
          <p:cNvSpPr txBox="1"/>
          <p:nvPr/>
        </p:nvSpPr>
        <p:spPr>
          <a:xfrm>
            <a:off x="5526175" y="3438400"/>
            <a:ext cx="13926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Mantengamos </a:t>
            </a:r>
            <a:endParaRPr sz="900" b="0" i="0" u="none" strike="noStrike" cap="none">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nuestra cámara </a:t>
            </a:r>
            <a:endParaRPr sz="900" b="0" i="0" u="none" strike="noStrike" cap="none">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encendida</a:t>
            </a:r>
            <a:endParaRPr sz="900" b="0" i="0" u="none" strike="noStrike" cap="none">
              <a:solidFill>
                <a:srgbClr val="EEEEEE"/>
              </a:solidFill>
              <a:latin typeface="Sora SemiBold"/>
              <a:ea typeface="Sora SemiBold"/>
              <a:cs typeface="Sora SemiBold"/>
              <a:sym typeface="Sora SemiBold"/>
            </a:endParaRPr>
          </a:p>
        </p:txBody>
      </p:sp>
      <p:sp>
        <p:nvSpPr>
          <p:cNvPr id="41" name="Google Shape;41;p3"/>
          <p:cNvSpPr txBox="1"/>
          <p:nvPr/>
        </p:nvSpPr>
        <p:spPr>
          <a:xfrm>
            <a:off x="6834644" y="3507700"/>
            <a:ext cx="16479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Ponte a</a:t>
            </a:r>
            <a:endParaRPr sz="900">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prueba</a:t>
            </a:r>
            <a:endParaRPr sz="900">
              <a:solidFill>
                <a:srgbClr val="EEEEEE"/>
              </a:solidFill>
              <a:latin typeface="Sora SemiBold"/>
              <a:ea typeface="Sora SemiBold"/>
              <a:cs typeface="Sora SemiBold"/>
              <a:sym typeface="Sora SemiBold"/>
            </a:endParaRPr>
          </a:p>
        </p:txBody>
      </p:sp>
      <p:sp>
        <p:nvSpPr>
          <p:cNvPr id="42" name="Google Shape;42;p3"/>
          <p:cNvSpPr txBox="1"/>
          <p:nvPr/>
        </p:nvSpPr>
        <p:spPr>
          <a:xfrm>
            <a:off x="5983375" y="6069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43" name="Google Shape;43;p3"/>
          <p:cNvGrpSpPr/>
          <p:nvPr/>
        </p:nvGrpSpPr>
        <p:grpSpPr>
          <a:xfrm>
            <a:off x="8482562" y="560781"/>
            <a:ext cx="427701" cy="461706"/>
            <a:chOff x="3398625" y="2806025"/>
            <a:chExt cx="521650" cy="563125"/>
          </a:xfrm>
        </p:grpSpPr>
        <p:sp>
          <p:nvSpPr>
            <p:cNvPr id="44" name="Google Shape;44;p3"/>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1328668" y="2258541"/>
            <a:ext cx="665350" cy="711526"/>
            <a:chOff x="729025" y="4159875"/>
            <a:chExt cx="624800" cy="668100"/>
          </a:xfrm>
        </p:grpSpPr>
        <p:sp>
          <p:nvSpPr>
            <p:cNvPr id="48" name="Google Shape;48;p3"/>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2863181" y="2229240"/>
            <a:ext cx="593185" cy="770131"/>
            <a:chOff x="2212100" y="4204750"/>
            <a:chExt cx="478800" cy="621625"/>
          </a:xfrm>
        </p:grpSpPr>
        <p:sp>
          <p:nvSpPr>
            <p:cNvPr id="55" name="Google Shape;55;p3"/>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4373495" y="2233616"/>
            <a:ext cx="593207" cy="792782"/>
            <a:chOff x="3636450" y="4208100"/>
            <a:chExt cx="444350" cy="593800"/>
          </a:xfrm>
        </p:grpSpPr>
        <p:sp>
          <p:nvSpPr>
            <p:cNvPr id="61" name="Google Shape;61;p3"/>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3"/>
          <p:cNvGrpSpPr/>
          <p:nvPr/>
        </p:nvGrpSpPr>
        <p:grpSpPr>
          <a:xfrm>
            <a:off x="5790216" y="2274257"/>
            <a:ext cx="874676" cy="711494"/>
            <a:chOff x="2470650" y="2582625"/>
            <a:chExt cx="700525" cy="569925"/>
          </a:xfrm>
        </p:grpSpPr>
        <p:sp>
          <p:nvSpPr>
            <p:cNvPr id="66" name="Google Shape;66;p3"/>
            <p:cNvSpPr/>
            <p:nvPr/>
          </p:nvSpPr>
          <p:spPr>
            <a:xfrm>
              <a:off x="3103375" y="2747650"/>
              <a:ext cx="67800" cy="67800"/>
            </a:xfrm>
            <a:custGeom>
              <a:avLst/>
              <a:gdLst/>
              <a:ahLst/>
              <a:cxnLst/>
              <a:rect l="l" t="t" r="r" b="b"/>
              <a:pathLst>
                <a:path w="2712" h="2712" extrusionOk="0">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470650" y="2582625"/>
              <a:ext cx="681700" cy="569925"/>
            </a:xfrm>
            <a:custGeom>
              <a:avLst/>
              <a:gdLst/>
              <a:ahLst/>
              <a:cxnLst/>
              <a:rect l="l" t="t" r="r" b="b"/>
              <a:pathLst>
                <a:path w="27268" h="22797" extrusionOk="0">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732025" y="2734950"/>
              <a:ext cx="160750" cy="161000"/>
            </a:xfrm>
            <a:custGeom>
              <a:avLst/>
              <a:gdLst/>
              <a:ahLst/>
              <a:cxnLst/>
              <a:rect l="l" t="t" r="r" b="b"/>
              <a:pathLst>
                <a:path w="6430" h="6440" extrusionOk="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687150" y="2870075"/>
              <a:ext cx="254150" cy="141925"/>
            </a:xfrm>
            <a:custGeom>
              <a:avLst/>
              <a:gdLst/>
              <a:ahLst/>
              <a:cxnLst/>
              <a:rect l="l" t="t" r="r" b="b"/>
              <a:pathLst>
                <a:path w="10166" h="5677" extrusionOk="0">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626400" y="2773275"/>
              <a:ext cx="102250" cy="102475"/>
            </a:xfrm>
            <a:custGeom>
              <a:avLst/>
              <a:gdLst/>
              <a:ahLst/>
              <a:cxnLst/>
              <a:rect l="l" t="t" r="r" b="b"/>
              <a:pathLst>
                <a:path w="4090" h="4099" extrusionOk="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599650" y="2853975"/>
              <a:ext cx="152575" cy="91150"/>
            </a:xfrm>
            <a:custGeom>
              <a:avLst/>
              <a:gdLst/>
              <a:ahLst/>
              <a:cxnLst/>
              <a:rect l="l" t="t" r="r" b="b"/>
              <a:pathLst>
                <a:path w="6103" h="3646" extrusionOk="0">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897525" y="2773275"/>
              <a:ext cx="102275" cy="102475"/>
            </a:xfrm>
            <a:custGeom>
              <a:avLst/>
              <a:gdLst/>
              <a:ahLst/>
              <a:cxnLst/>
              <a:rect l="l" t="t" r="r" b="b"/>
              <a:pathLst>
                <a:path w="4091" h="4099" extrusionOk="0">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877350" y="2853975"/>
              <a:ext cx="151225" cy="91150"/>
            </a:xfrm>
            <a:custGeom>
              <a:avLst/>
              <a:gdLst/>
              <a:ahLst/>
              <a:cxnLst/>
              <a:rect l="l" t="t" r="r" b="b"/>
              <a:pathLst>
                <a:path w="6049" h="3646" extrusionOk="0">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3"/>
          <p:cNvGrpSpPr/>
          <p:nvPr/>
        </p:nvGrpSpPr>
        <p:grpSpPr>
          <a:xfrm>
            <a:off x="7298484" y="2286237"/>
            <a:ext cx="720238" cy="660317"/>
            <a:chOff x="7334172" y="2286237"/>
            <a:chExt cx="720238" cy="660317"/>
          </a:xfrm>
        </p:grpSpPr>
        <p:grpSp>
          <p:nvGrpSpPr>
            <p:cNvPr id="75" name="Google Shape;75;p3"/>
            <p:cNvGrpSpPr/>
            <p:nvPr/>
          </p:nvGrpSpPr>
          <p:grpSpPr>
            <a:xfrm>
              <a:off x="7515950" y="2384088"/>
              <a:ext cx="356682" cy="285314"/>
              <a:chOff x="7054764" y="3783839"/>
              <a:chExt cx="230028" cy="184002"/>
            </a:xfrm>
          </p:grpSpPr>
          <p:sp>
            <p:nvSpPr>
              <p:cNvPr id="76" name="Google Shape;76;p3"/>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7334172" y="2286237"/>
              <a:ext cx="720238" cy="660317"/>
              <a:chOff x="7008943" y="818158"/>
              <a:chExt cx="275848" cy="252888"/>
            </a:xfrm>
          </p:grpSpPr>
          <p:sp>
            <p:nvSpPr>
              <p:cNvPr id="82" name="Google Shape;82;p3"/>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extLst>
    <p:ext uri="{DCECCB84-F9BA-43D5-87BE-67443E8EF086}">
      <p15:sldGuideLst xmlns:p15="http://schemas.microsoft.com/office/powerpoint/2012/main">
        <p15:guide id="1" orient="horz" pos="648">
          <p15:clr>
            <a:srgbClr val="FA7B17"/>
          </p15:clr>
        </p15:guide>
        <p15:guide id="2" orient="horz" pos="382">
          <p15:clr>
            <a:srgbClr val="FA7B17"/>
          </p15:clr>
        </p15:guide>
        <p15:guide id="3" pos="179">
          <p15:clr>
            <a:srgbClr val="FA7B17"/>
          </p15:clr>
        </p15:guide>
        <p15:guide id="4" pos="5588">
          <p15:clr>
            <a:srgbClr val="FA7B17"/>
          </p15:clr>
        </p15:guide>
        <p15:guide id="5" orient="horz" pos="3061">
          <p15:clr>
            <a:srgbClr val="FA7B17"/>
          </p15:clr>
        </p15:guide>
        <p15:guide id="6" orient="horz" pos="1433">
          <p15:clr>
            <a:srgbClr val="FA7B17"/>
          </p15:clr>
        </p15:guide>
        <p15:guide id="7" orient="horz" pos="1881">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ítulo y contenido">
    <p:spTree>
      <p:nvGrpSpPr>
        <p:cNvPr id="1" name=""/>
        <p:cNvGrpSpPr/>
        <p:nvPr/>
      </p:nvGrpSpPr>
      <p:grpSpPr>
        <a:xfrm>
          <a:off x="0" y="0"/>
          <a:ext cx="0" cy="0"/>
          <a:chOff x="0" y="0"/>
          <a:chExt cx="0" cy="0"/>
        </a:xfrm>
      </p:grpSpPr>
      <p:sp>
        <p:nvSpPr>
          <p:cNvPr id="7" name="Rectángulo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435894" y="526617"/>
            <a:ext cx="8272212" cy="760350"/>
          </a:xfrm>
        </p:spPr>
        <p:txBody>
          <a:bodyPr rtlCol="0"/>
          <a:lstStyle/>
          <a:p>
            <a:pPr rtl="0"/>
            <a:r>
              <a:rPr lang="es-ES" noProof="0"/>
              <a:t>Haga clic para modificar el estilo de título del patrón</a:t>
            </a:r>
          </a:p>
        </p:txBody>
      </p:sp>
      <p:sp>
        <p:nvSpPr>
          <p:cNvPr id="3" name="Marcador de contenido 2"/>
          <p:cNvSpPr>
            <a:spLocks noGrp="1"/>
          </p:cNvSpPr>
          <p:nvPr>
            <p:ph idx="1" hasCustomPrompt="1"/>
          </p:nvPr>
        </p:nvSpPr>
        <p:spPr>
          <a:xfrm>
            <a:off x="435895" y="1635373"/>
            <a:ext cx="8272211" cy="2758727"/>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7670FF6-52DC-429F-9C56-6A1BF295232E}" type="datetime1">
              <a:rPr lang="es-ES" noProof="0" smtClean="0"/>
              <a:t>14/12/2024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7918725" y="4467103"/>
            <a:ext cx="789381" cy="273844"/>
          </a:xfrm>
        </p:spPr>
        <p:txBody>
          <a:bodyPr rtlCol="0"/>
          <a:lstStyle/>
          <a:p>
            <a:pPr rtl="0"/>
            <a:fld id="{D57F1E4F-1CFF-5643-939E-217C01CDF565}" type="slidenum">
              <a:rPr lang="es-ES" noProof="0" smtClean="0"/>
              <a:pPr rtl="0"/>
              <a:t>‹Nº›</a:t>
            </a:fld>
            <a:endParaRPr lang="es-ES" noProof="0"/>
          </a:p>
        </p:txBody>
      </p:sp>
    </p:spTree>
    <p:extLst>
      <p:ext uri="{BB962C8B-B14F-4D97-AF65-F5344CB8AC3E}">
        <p14:creationId xmlns:p14="http://schemas.microsoft.com/office/powerpoint/2010/main" val="311837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acia">
  <p:cSld name="TITLE_1">
    <p:spTree>
      <p:nvGrpSpPr>
        <p:cNvPr id="1" name="Shape 86"/>
        <p:cNvGrpSpPr/>
        <p:nvPr/>
      </p:nvGrpSpPr>
      <p:grpSpPr>
        <a:xfrm>
          <a:off x="0" y="0"/>
          <a:ext cx="0" cy="0"/>
          <a:chOff x="0" y="0"/>
          <a:chExt cx="0" cy="0"/>
        </a:xfrm>
      </p:grpSpPr>
      <p:sp>
        <p:nvSpPr>
          <p:cNvPr id="87" name="Google Shape;8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88" name="Google Shape;88;p4"/>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89" name="Google Shape;89;p4"/>
          <p:cNvSpPr txBox="1"/>
          <p:nvPr/>
        </p:nvSpPr>
        <p:spPr>
          <a:xfrm>
            <a:off x="5983375" y="3783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90" name="Google Shape;90;p4"/>
          <p:cNvGrpSpPr/>
          <p:nvPr/>
        </p:nvGrpSpPr>
        <p:grpSpPr>
          <a:xfrm>
            <a:off x="8482562" y="332181"/>
            <a:ext cx="427701" cy="461706"/>
            <a:chOff x="3398625" y="2806025"/>
            <a:chExt cx="521650" cy="563125"/>
          </a:xfrm>
        </p:grpSpPr>
        <p:sp>
          <p:nvSpPr>
            <p:cNvPr id="91" name="Google Shape;91;p4"/>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TITLE_1_3">
    <p:spTree>
      <p:nvGrpSpPr>
        <p:cNvPr id="1" name="Shape 94"/>
        <p:cNvGrpSpPr/>
        <p:nvPr/>
      </p:nvGrpSpPr>
      <p:grpSpPr>
        <a:xfrm>
          <a:off x="0" y="0"/>
          <a:ext cx="0" cy="0"/>
          <a:chOff x="0" y="0"/>
          <a:chExt cx="0" cy="0"/>
        </a:xfrm>
      </p:grpSpPr>
      <p:sp>
        <p:nvSpPr>
          <p:cNvPr id="95" name="Google Shape;9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96" name="Google Shape;96;p5"/>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97" name="Google Shape;97;p5"/>
          <p:cNvSpPr txBox="1"/>
          <p:nvPr/>
        </p:nvSpPr>
        <p:spPr>
          <a:xfrm>
            <a:off x="5983375" y="3783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98" name="Google Shape;98;p5"/>
          <p:cNvGrpSpPr/>
          <p:nvPr/>
        </p:nvGrpSpPr>
        <p:grpSpPr>
          <a:xfrm>
            <a:off x="8482562" y="332181"/>
            <a:ext cx="427701" cy="461706"/>
            <a:chOff x="3398625" y="2806025"/>
            <a:chExt cx="521650" cy="563125"/>
          </a:xfrm>
        </p:grpSpPr>
        <p:sp>
          <p:nvSpPr>
            <p:cNvPr id="99" name="Google Shape;99;p5"/>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5"/>
          <p:cNvSpPr/>
          <p:nvPr/>
        </p:nvSpPr>
        <p:spPr>
          <a:xfrm>
            <a:off x="417448" y="471300"/>
            <a:ext cx="1382938" cy="344496"/>
          </a:xfrm>
          <a:prstGeom prst="rect">
            <a:avLst/>
          </a:prstGeom>
        </p:spPr>
        <p:txBody>
          <a:bodyPr>
            <a:prstTxWarp prst="textPlain">
              <a:avLst/>
            </a:prstTxWarp>
          </a:bodyPr>
          <a:lstStyle/>
          <a:p>
            <a:pPr lvl="0" algn="ctr"/>
            <a:r>
              <a:rPr b="1" i="0">
                <a:ln>
                  <a:noFill/>
                </a:ln>
                <a:solidFill>
                  <a:srgbClr val="CC00CC"/>
                </a:solidFill>
                <a:latin typeface="Sora"/>
              </a:rPr>
              <a:t>Agenda</a:t>
            </a:r>
          </a:p>
        </p:txBody>
      </p:sp>
      <p:sp>
        <p:nvSpPr>
          <p:cNvPr id="103" name="Google Shape;103;p5"/>
          <p:cNvSpPr/>
          <p:nvPr/>
        </p:nvSpPr>
        <p:spPr>
          <a:xfrm>
            <a:off x="417450" y="887225"/>
            <a:ext cx="612537" cy="173578"/>
          </a:xfrm>
          <a:prstGeom prst="rect">
            <a:avLst/>
          </a:prstGeom>
        </p:spPr>
        <p:txBody>
          <a:bodyPr>
            <a:prstTxWarp prst="textPlain">
              <a:avLst/>
            </a:prstTxWarp>
          </a:bodyPr>
          <a:lstStyle/>
          <a:p>
            <a:pPr lvl="0" algn="ctr"/>
            <a:r>
              <a:rPr b="0" i="0">
                <a:ln>
                  <a:noFill/>
                </a:ln>
                <a:solidFill>
                  <a:srgbClr val="004987"/>
                </a:solidFill>
                <a:latin typeface="Sora"/>
              </a:rPr>
              <a:t>del día</a:t>
            </a: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oria">
  <p:cSld name="TITLE_1_2">
    <p:spTree>
      <p:nvGrpSpPr>
        <p:cNvPr id="1" name="Shape 104"/>
        <p:cNvGrpSpPr/>
        <p:nvPr/>
      </p:nvGrpSpPr>
      <p:grpSpPr>
        <a:xfrm>
          <a:off x="0" y="0"/>
          <a:ext cx="0" cy="0"/>
          <a:chOff x="0" y="0"/>
          <a:chExt cx="0" cy="0"/>
        </a:xfrm>
      </p:grpSpPr>
      <p:sp>
        <p:nvSpPr>
          <p:cNvPr id="105" name="Google Shape;10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06" name="Google Shape;106;p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4987"/>
              </a:buClr>
              <a:buSzPts val="3000"/>
              <a:buNone/>
              <a:defRPr sz="3000">
                <a:solidFill>
                  <a:srgbClr val="004987"/>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pic>
        <p:nvPicPr>
          <p:cNvPr id="107" name="Google Shape;107;p6"/>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108" name="Google Shape;108;p6"/>
          <p:cNvSpPr/>
          <p:nvPr/>
        </p:nvSpPr>
        <p:spPr>
          <a:xfrm>
            <a:off x="8270200" y="299850"/>
            <a:ext cx="600000" cy="600000"/>
          </a:xfrm>
          <a:prstGeom prst="ellipse">
            <a:avLst/>
          </a:pr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7603450" y="299850"/>
            <a:ext cx="600000" cy="600000"/>
          </a:xfrm>
          <a:prstGeom prst="ellipse">
            <a:avLst/>
          </a:pr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6936700" y="299850"/>
            <a:ext cx="600000" cy="600000"/>
          </a:xfrm>
          <a:prstGeom prst="ellipse">
            <a:avLst/>
          </a:pr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6"/>
          <p:cNvGrpSpPr/>
          <p:nvPr/>
        </p:nvGrpSpPr>
        <p:grpSpPr>
          <a:xfrm>
            <a:off x="7071503" y="423208"/>
            <a:ext cx="330394" cy="353291"/>
            <a:chOff x="729025" y="4159875"/>
            <a:chExt cx="624800" cy="668100"/>
          </a:xfrm>
        </p:grpSpPr>
        <p:sp>
          <p:nvSpPr>
            <p:cNvPr id="112" name="Google Shape;112;p6"/>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6"/>
          <p:cNvGrpSpPr/>
          <p:nvPr/>
        </p:nvGrpSpPr>
        <p:grpSpPr>
          <a:xfrm>
            <a:off x="7756172" y="403067"/>
            <a:ext cx="294560" cy="393571"/>
            <a:chOff x="3636450" y="4208100"/>
            <a:chExt cx="444350" cy="593800"/>
          </a:xfrm>
        </p:grpSpPr>
        <p:sp>
          <p:nvSpPr>
            <p:cNvPr id="119" name="Google Shape;119;p6"/>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6"/>
          <p:cNvGrpSpPr/>
          <p:nvPr/>
        </p:nvGrpSpPr>
        <p:grpSpPr>
          <a:xfrm>
            <a:off x="8365411" y="433251"/>
            <a:ext cx="409597" cy="333178"/>
            <a:chOff x="2470650" y="2582625"/>
            <a:chExt cx="700525" cy="569925"/>
          </a:xfrm>
        </p:grpSpPr>
        <p:sp>
          <p:nvSpPr>
            <p:cNvPr id="124" name="Google Shape;124;p6"/>
            <p:cNvSpPr/>
            <p:nvPr/>
          </p:nvSpPr>
          <p:spPr>
            <a:xfrm>
              <a:off x="3103375" y="2747650"/>
              <a:ext cx="67800" cy="67800"/>
            </a:xfrm>
            <a:custGeom>
              <a:avLst/>
              <a:gdLst/>
              <a:ahLst/>
              <a:cxnLst/>
              <a:rect l="l" t="t" r="r" b="b"/>
              <a:pathLst>
                <a:path w="2712" h="2712" extrusionOk="0">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470650" y="2582625"/>
              <a:ext cx="681700" cy="569925"/>
            </a:xfrm>
            <a:custGeom>
              <a:avLst/>
              <a:gdLst/>
              <a:ahLst/>
              <a:cxnLst/>
              <a:rect l="l" t="t" r="r" b="b"/>
              <a:pathLst>
                <a:path w="27268" h="22797" extrusionOk="0">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2732025" y="2734950"/>
              <a:ext cx="160750" cy="161000"/>
            </a:xfrm>
            <a:custGeom>
              <a:avLst/>
              <a:gdLst/>
              <a:ahLst/>
              <a:cxnLst/>
              <a:rect l="l" t="t" r="r" b="b"/>
              <a:pathLst>
                <a:path w="6430" h="6440" extrusionOk="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2687150" y="2870075"/>
              <a:ext cx="254150" cy="141925"/>
            </a:xfrm>
            <a:custGeom>
              <a:avLst/>
              <a:gdLst/>
              <a:ahLst/>
              <a:cxnLst/>
              <a:rect l="l" t="t" r="r" b="b"/>
              <a:pathLst>
                <a:path w="10166" h="5677" extrusionOk="0">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626400" y="2773275"/>
              <a:ext cx="102250" cy="102475"/>
            </a:xfrm>
            <a:custGeom>
              <a:avLst/>
              <a:gdLst/>
              <a:ahLst/>
              <a:cxnLst/>
              <a:rect l="l" t="t" r="r" b="b"/>
              <a:pathLst>
                <a:path w="4090" h="4099" extrusionOk="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2599650" y="2853975"/>
              <a:ext cx="152575" cy="91150"/>
            </a:xfrm>
            <a:custGeom>
              <a:avLst/>
              <a:gdLst/>
              <a:ahLst/>
              <a:cxnLst/>
              <a:rect l="l" t="t" r="r" b="b"/>
              <a:pathLst>
                <a:path w="6103" h="3646" extrusionOk="0">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2897525" y="2773275"/>
              <a:ext cx="102275" cy="102475"/>
            </a:xfrm>
            <a:custGeom>
              <a:avLst/>
              <a:gdLst/>
              <a:ahLst/>
              <a:cxnLst/>
              <a:rect l="l" t="t" r="r" b="b"/>
              <a:pathLst>
                <a:path w="4091" h="4099" extrusionOk="0">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2877350" y="2853975"/>
              <a:ext cx="151225" cy="91150"/>
            </a:xfrm>
            <a:custGeom>
              <a:avLst/>
              <a:gdLst/>
              <a:ahLst/>
              <a:cxnLst/>
              <a:rect l="l" t="t" r="r" b="b"/>
              <a:pathLst>
                <a:path w="6049" h="3646" extrusionOk="0">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jercicios">
  <p:cSld name="TITLE_1_2_1">
    <p:spTree>
      <p:nvGrpSpPr>
        <p:cNvPr id="1" name="Shape 132"/>
        <p:cNvGrpSpPr/>
        <p:nvPr/>
      </p:nvGrpSpPr>
      <p:grpSpPr>
        <a:xfrm>
          <a:off x="0" y="0"/>
          <a:ext cx="0" cy="0"/>
          <a:chOff x="0" y="0"/>
          <a:chExt cx="0" cy="0"/>
        </a:xfrm>
      </p:grpSpPr>
      <p:sp>
        <p:nvSpPr>
          <p:cNvPr id="133" name="Google Shape;1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34" name="Google Shape;134;p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pic>
        <p:nvPicPr>
          <p:cNvPr id="135" name="Google Shape;135;p7"/>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136" name="Google Shape;136;p7"/>
          <p:cNvSpPr/>
          <p:nvPr/>
        </p:nvSpPr>
        <p:spPr>
          <a:xfrm rot="5400000">
            <a:off x="827020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760345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693670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7"/>
          <p:cNvGrpSpPr/>
          <p:nvPr/>
        </p:nvGrpSpPr>
        <p:grpSpPr>
          <a:xfrm>
            <a:off x="7071503" y="423208"/>
            <a:ext cx="330394" cy="353291"/>
            <a:chOff x="729025" y="4159875"/>
            <a:chExt cx="624800" cy="668100"/>
          </a:xfrm>
        </p:grpSpPr>
        <p:sp>
          <p:nvSpPr>
            <p:cNvPr id="140" name="Google Shape;140;p7"/>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7"/>
          <p:cNvGrpSpPr/>
          <p:nvPr/>
        </p:nvGrpSpPr>
        <p:grpSpPr>
          <a:xfrm>
            <a:off x="7756172" y="403067"/>
            <a:ext cx="294560" cy="393571"/>
            <a:chOff x="3636450" y="4208100"/>
            <a:chExt cx="444350" cy="593800"/>
          </a:xfrm>
        </p:grpSpPr>
        <p:sp>
          <p:nvSpPr>
            <p:cNvPr id="147" name="Google Shape;147;p7"/>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7"/>
          <p:cNvSpPr/>
          <p:nvPr/>
        </p:nvSpPr>
        <p:spPr>
          <a:xfrm>
            <a:off x="626995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7"/>
          <p:cNvGrpSpPr/>
          <p:nvPr/>
        </p:nvGrpSpPr>
        <p:grpSpPr>
          <a:xfrm>
            <a:off x="6404741" y="385413"/>
            <a:ext cx="330420" cy="428859"/>
            <a:chOff x="2212100" y="4204750"/>
            <a:chExt cx="478800" cy="621625"/>
          </a:xfrm>
        </p:grpSpPr>
        <p:sp>
          <p:nvSpPr>
            <p:cNvPr id="153" name="Google Shape;153;p7"/>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7"/>
          <p:cNvGrpSpPr/>
          <p:nvPr/>
        </p:nvGrpSpPr>
        <p:grpSpPr>
          <a:xfrm>
            <a:off x="8388513" y="463446"/>
            <a:ext cx="363360" cy="333196"/>
            <a:chOff x="7334172" y="2286237"/>
            <a:chExt cx="720238" cy="660317"/>
          </a:xfrm>
        </p:grpSpPr>
        <p:grpSp>
          <p:nvGrpSpPr>
            <p:cNvPr id="159" name="Google Shape;159;p7"/>
            <p:cNvGrpSpPr/>
            <p:nvPr/>
          </p:nvGrpSpPr>
          <p:grpSpPr>
            <a:xfrm>
              <a:off x="7515950" y="2384088"/>
              <a:ext cx="356682" cy="285314"/>
              <a:chOff x="7054764" y="3783839"/>
              <a:chExt cx="230028" cy="184002"/>
            </a:xfrm>
          </p:grpSpPr>
          <p:sp>
            <p:nvSpPr>
              <p:cNvPr id="160" name="Google Shape;160;p7"/>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7"/>
            <p:cNvGrpSpPr/>
            <p:nvPr/>
          </p:nvGrpSpPr>
          <p:grpSpPr>
            <a:xfrm>
              <a:off x="7334172" y="2286237"/>
              <a:ext cx="720238" cy="660317"/>
              <a:chOff x="7008943" y="818158"/>
              <a:chExt cx="275848" cy="252888"/>
            </a:xfrm>
          </p:grpSpPr>
          <p:sp>
            <p:nvSpPr>
              <p:cNvPr id="166" name="Google Shape;166;p7"/>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to">
  <p:cSld name="TITLE_1_2_1_1">
    <p:bg>
      <p:bgPr>
        <a:solidFill>
          <a:srgbClr val="CC00CC"/>
        </a:solidFill>
        <a:effectLst/>
      </p:bgPr>
    </p:bg>
    <p:spTree>
      <p:nvGrpSpPr>
        <p:cNvPr id="1" name="Shape 170"/>
        <p:cNvGrpSpPr/>
        <p:nvPr/>
      </p:nvGrpSpPr>
      <p:grpSpPr>
        <a:xfrm>
          <a:off x="0" y="0"/>
          <a:ext cx="0" cy="0"/>
          <a:chOff x="0" y="0"/>
          <a:chExt cx="0" cy="0"/>
        </a:xfrm>
      </p:grpSpPr>
      <p:sp>
        <p:nvSpPr>
          <p:cNvPr id="171" name="Google Shape;17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72" name="Google Shape;172;p8"/>
          <p:cNvSpPr/>
          <p:nvPr/>
        </p:nvSpPr>
        <p:spPr>
          <a:xfrm rot="5400000">
            <a:off x="82702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76034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69367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8"/>
          <p:cNvGrpSpPr/>
          <p:nvPr/>
        </p:nvGrpSpPr>
        <p:grpSpPr>
          <a:xfrm>
            <a:off x="7071503" y="423208"/>
            <a:ext cx="330394" cy="353291"/>
            <a:chOff x="729025" y="4159875"/>
            <a:chExt cx="624800" cy="668100"/>
          </a:xfrm>
        </p:grpSpPr>
        <p:sp>
          <p:nvSpPr>
            <p:cNvPr id="176" name="Google Shape;176;p8"/>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8"/>
          <p:cNvGrpSpPr/>
          <p:nvPr/>
        </p:nvGrpSpPr>
        <p:grpSpPr>
          <a:xfrm>
            <a:off x="7756172" y="403067"/>
            <a:ext cx="294560" cy="393571"/>
            <a:chOff x="3636450" y="4208100"/>
            <a:chExt cx="444350" cy="593800"/>
          </a:xfrm>
        </p:grpSpPr>
        <p:sp>
          <p:nvSpPr>
            <p:cNvPr id="183" name="Google Shape;183;p8"/>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8"/>
          <p:cNvSpPr/>
          <p:nvPr/>
        </p:nvSpPr>
        <p:spPr>
          <a:xfrm>
            <a:off x="62699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8"/>
          <p:cNvGrpSpPr/>
          <p:nvPr/>
        </p:nvGrpSpPr>
        <p:grpSpPr>
          <a:xfrm>
            <a:off x="6404741" y="385413"/>
            <a:ext cx="330420" cy="428859"/>
            <a:chOff x="2212100" y="4204750"/>
            <a:chExt cx="478800" cy="621625"/>
          </a:xfrm>
        </p:grpSpPr>
        <p:sp>
          <p:nvSpPr>
            <p:cNvPr id="189" name="Google Shape;189;p8"/>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8"/>
          <p:cNvGrpSpPr/>
          <p:nvPr/>
        </p:nvGrpSpPr>
        <p:grpSpPr>
          <a:xfrm>
            <a:off x="8388513" y="463446"/>
            <a:ext cx="363360" cy="333196"/>
            <a:chOff x="7334172" y="2286237"/>
            <a:chExt cx="720238" cy="660317"/>
          </a:xfrm>
        </p:grpSpPr>
        <p:grpSp>
          <p:nvGrpSpPr>
            <p:cNvPr id="195" name="Google Shape;195;p8"/>
            <p:cNvGrpSpPr/>
            <p:nvPr/>
          </p:nvGrpSpPr>
          <p:grpSpPr>
            <a:xfrm>
              <a:off x="7515950" y="2384088"/>
              <a:ext cx="356682" cy="285314"/>
              <a:chOff x="7054764" y="3783839"/>
              <a:chExt cx="230028" cy="184002"/>
            </a:xfrm>
          </p:grpSpPr>
          <p:sp>
            <p:nvSpPr>
              <p:cNvPr id="196" name="Google Shape;196;p8"/>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8"/>
            <p:cNvGrpSpPr/>
            <p:nvPr/>
          </p:nvGrpSpPr>
          <p:grpSpPr>
            <a:xfrm>
              <a:off x="7334172" y="2286237"/>
              <a:ext cx="720238" cy="660317"/>
              <a:chOff x="7008943" y="818158"/>
              <a:chExt cx="275848" cy="252888"/>
            </a:xfrm>
          </p:grpSpPr>
          <p:sp>
            <p:nvSpPr>
              <p:cNvPr id="202" name="Google Shape;202;p8"/>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6" name="Google Shape;206;p8"/>
          <p:cNvPicPr preferRelativeResize="0"/>
          <p:nvPr/>
        </p:nvPicPr>
        <p:blipFill rotWithShape="1">
          <a:blip r:embed="rId2">
            <a:alphaModFix/>
          </a:blip>
          <a:srcRect r="13956"/>
          <a:stretch/>
        </p:blipFill>
        <p:spPr>
          <a:xfrm>
            <a:off x="7616940" y="4462375"/>
            <a:ext cx="1253258" cy="428851"/>
          </a:xfrm>
          <a:prstGeom prst="rect">
            <a:avLst/>
          </a:prstGeom>
          <a:noFill/>
          <a:ln>
            <a:noFill/>
          </a:ln>
        </p:spPr>
      </p:pic>
      <p:sp>
        <p:nvSpPr>
          <p:cNvPr id="207" name="Google Shape;207;p8"/>
          <p:cNvSpPr txBox="1">
            <a:spLocks noGrp="1"/>
          </p:cNvSpPr>
          <p:nvPr>
            <p:ph type="title"/>
          </p:nvPr>
        </p:nvSpPr>
        <p:spPr>
          <a:xfrm>
            <a:off x="284100" y="359300"/>
            <a:ext cx="8058000" cy="541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600"/>
              <a:buNone/>
              <a:defRPr>
                <a:solidFill>
                  <a:schemeClr val="lt1"/>
                </a:solidFill>
                <a:latin typeface="Work Sans Medium"/>
                <a:ea typeface="Work Sans Medium"/>
                <a:cs typeface="Work Sans Medium"/>
                <a:sym typeface="Work Sans Medium"/>
              </a:defRPr>
            </a:lvl1pPr>
            <a:lvl2pPr lvl="1">
              <a:spcBef>
                <a:spcPts val="0"/>
              </a:spcBef>
              <a:spcAft>
                <a:spcPts val="0"/>
              </a:spcAft>
              <a:buSzPts val="2600"/>
              <a:buNone/>
              <a:defRPr>
                <a:latin typeface="Work Sans Medium"/>
                <a:ea typeface="Work Sans Medium"/>
                <a:cs typeface="Work Sans Medium"/>
                <a:sym typeface="Work Sans Medium"/>
              </a:defRPr>
            </a:lvl2pPr>
            <a:lvl3pPr lvl="2">
              <a:spcBef>
                <a:spcPts val="0"/>
              </a:spcBef>
              <a:spcAft>
                <a:spcPts val="0"/>
              </a:spcAft>
              <a:buSzPts val="2600"/>
              <a:buNone/>
              <a:defRPr>
                <a:latin typeface="Work Sans Medium"/>
                <a:ea typeface="Work Sans Medium"/>
                <a:cs typeface="Work Sans Medium"/>
                <a:sym typeface="Work Sans Medium"/>
              </a:defRPr>
            </a:lvl3pPr>
            <a:lvl4pPr lvl="3">
              <a:spcBef>
                <a:spcPts val="0"/>
              </a:spcBef>
              <a:spcAft>
                <a:spcPts val="0"/>
              </a:spcAft>
              <a:buSzPts val="2600"/>
              <a:buNone/>
              <a:defRPr>
                <a:latin typeface="Work Sans Medium"/>
                <a:ea typeface="Work Sans Medium"/>
                <a:cs typeface="Work Sans Medium"/>
                <a:sym typeface="Work Sans Medium"/>
              </a:defRPr>
            </a:lvl4pPr>
            <a:lvl5pPr lvl="4">
              <a:spcBef>
                <a:spcPts val="0"/>
              </a:spcBef>
              <a:spcAft>
                <a:spcPts val="0"/>
              </a:spcAft>
              <a:buSzPts val="2600"/>
              <a:buNone/>
              <a:defRPr>
                <a:latin typeface="Work Sans Medium"/>
                <a:ea typeface="Work Sans Medium"/>
                <a:cs typeface="Work Sans Medium"/>
                <a:sym typeface="Work Sans Medium"/>
              </a:defRPr>
            </a:lvl5pPr>
            <a:lvl6pPr lvl="5">
              <a:spcBef>
                <a:spcPts val="0"/>
              </a:spcBef>
              <a:spcAft>
                <a:spcPts val="0"/>
              </a:spcAft>
              <a:buSzPts val="2600"/>
              <a:buNone/>
              <a:defRPr>
                <a:latin typeface="Work Sans Medium"/>
                <a:ea typeface="Work Sans Medium"/>
                <a:cs typeface="Work Sans Medium"/>
                <a:sym typeface="Work Sans Medium"/>
              </a:defRPr>
            </a:lvl6pPr>
            <a:lvl7pPr lvl="6">
              <a:spcBef>
                <a:spcPts val="0"/>
              </a:spcBef>
              <a:spcAft>
                <a:spcPts val="0"/>
              </a:spcAft>
              <a:buSzPts val="2600"/>
              <a:buNone/>
              <a:defRPr>
                <a:latin typeface="Work Sans Medium"/>
                <a:ea typeface="Work Sans Medium"/>
                <a:cs typeface="Work Sans Medium"/>
                <a:sym typeface="Work Sans Medium"/>
              </a:defRPr>
            </a:lvl7pPr>
            <a:lvl8pPr lvl="7">
              <a:spcBef>
                <a:spcPts val="0"/>
              </a:spcBef>
              <a:spcAft>
                <a:spcPts val="0"/>
              </a:spcAft>
              <a:buSzPts val="2600"/>
              <a:buNone/>
              <a:defRPr>
                <a:latin typeface="Work Sans Medium"/>
                <a:ea typeface="Work Sans Medium"/>
                <a:cs typeface="Work Sans Medium"/>
                <a:sym typeface="Work Sans Medium"/>
              </a:defRPr>
            </a:lvl8pPr>
            <a:lvl9pPr lvl="8">
              <a:spcBef>
                <a:spcPts val="0"/>
              </a:spcBef>
              <a:spcAft>
                <a:spcPts val="0"/>
              </a:spcAft>
              <a:buSzPts val="2600"/>
              <a:buNone/>
              <a:defRPr>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to 1">
  <p:cSld name="TITLE_1_2_1_1_1">
    <p:bg>
      <p:bgPr>
        <a:solidFill>
          <a:srgbClr val="CC00CC"/>
        </a:solidFill>
        <a:effectLst/>
      </p:bgPr>
    </p:bg>
    <p:spTree>
      <p:nvGrpSpPr>
        <p:cNvPr id="1" name="Shape 208"/>
        <p:cNvGrpSpPr/>
        <p:nvPr/>
      </p:nvGrpSpPr>
      <p:grpSpPr>
        <a:xfrm>
          <a:off x="0" y="0"/>
          <a:ext cx="0" cy="0"/>
          <a:chOff x="0" y="0"/>
          <a:chExt cx="0" cy="0"/>
        </a:xfrm>
      </p:grpSpPr>
      <p:sp>
        <p:nvSpPr>
          <p:cNvPr id="209" name="Google Shape;209;p9"/>
          <p:cNvSpPr/>
          <p:nvPr/>
        </p:nvSpPr>
        <p:spPr>
          <a:xfrm rot="5400000">
            <a:off x="82702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76034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9367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9"/>
          <p:cNvGrpSpPr/>
          <p:nvPr/>
        </p:nvGrpSpPr>
        <p:grpSpPr>
          <a:xfrm>
            <a:off x="7071503" y="423208"/>
            <a:ext cx="330394" cy="353291"/>
            <a:chOff x="729025" y="4159875"/>
            <a:chExt cx="624800" cy="668100"/>
          </a:xfrm>
        </p:grpSpPr>
        <p:sp>
          <p:nvSpPr>
            <p:cNvPr id="213" name="Google Shape;213;p9"/>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9"/>
          <p:cNvGrpSpPr/>
          <p:nvPr/>
        </p:nvGrpSpPr>
        <p:grpSpPr>
          <a:xfrm>
            <a:off x="7756172" y="403067"/>
            <a:ext cx="294560" cy="393571"/>
            <a:chOff x="3636450" y="4208100"/>
            <a:chExt cx="444350" cy="593800"/>
          </a:xfrm>
        </p:grpSpPr>
        <p:sp>
          <p:nvSpPr>
            <p:cNvPr id="220" name="Google Shape;220;p9"/>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9"/>
          <p:cNvSpPr/>
          <p:nvPr/>
        </p:nvSpPr>
        <p:spPr>
          <a:xfrm>
            <a:off x="62699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9"/>
          <p:cNvGrpSpPr/>
          <p:nvPr/>
        </p:nvGrpSpPr>
        <p:grpSpPr>
          <a:xfrm>
            <a:off x="6404741" y="385413"/>
            <a:ext cx="330420" cy="428859"/>
            <a:chOff x="2212100" y="4204750"/>
            <a:chExt cx="478800" cy="621625"/>
          </a:xfrm>
        </p:grpSpPr>
        <p:sp>
          <p:nvSpPr>
            <p:cNvPr id="226" name="Google Shape;226;p9"/>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9"/>
          <p:cNvGrpSpPr/>
          <p:nvPr/>
        </p:nvGrpSpPr>
        <p:grpSpPr>
          <a:xfrm>
            <a:off x="8388513" y="463446"/>
            <a:ext cx="363360" cy="333196"/>
            <a:chOff x="7334172" y="2286237"/>
            <a:chExt cx="720238" cy="660317"/>
          </a:xfrm>
        </p:grpSpPr>
        <p:grpSp>
          <p:nvGrpSpPr>
            <p:cNvPr id="232" name="Google Shape;232;p9"/>
            <p:cNvGrpSpPr/>
            <p:nvPr/>
          </p:nvGrpSpPr>
          <p:grpSpPr>
            <a:xfrm>
              <a:off x="7515950" y="2384088"/>
              <a:ext cx="356682" cy="285314"/>
              <a:chOff x="7054764" y="3783839"/>
              <a:chExt cx="230028" cy="184002"/>
            </a:xfrm>
          </p:grpSpPr>
          <p:sp>
            <p:nvSpPr>
              <p:cNvPr id="233" name="Google Shape;233;p9"/>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9"/>
            <p:cNvGrpSpPr/>
            <p:nvPr/>
          </p:nvGrpSpPr>
          <p:grpSpPr>
            <a:xfrm>
              <a:off x="7334172" y="2286237"/>
              <a:ext cx="720238" cy="660317"/>
              <a:chOff x="7008943" y="818158"/>
              <a:chExt cx="275848" cy="252888"/>
            </a:xfrm>
          </p:grpSpPr>
          <p:sp>
            <p:nvSpPr>
              <p:cNvPr id="239" name="Google Shape;239;p9"/>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43" name="Google Shape;243;p9"/>
          <p:cNvPicPr preferRelativeResize="0"/>
          <p:nvPr/>
        </p:nvPicPr>
        <p:blipFill rotWithShape="1">
          <a:blip r:embed="rId2">
            <a:alphaModFix/>
          </a:blip>
          <a:srcRect r="13956"/>
          <a:stretch/>
        </p:blipFill>
        <p:spPr>
          <a:xfrm>
            <a:off x="7616940" y="4462375"/>
            <a:ext cx="1253258" cy="428851"/>
          </a:xfrm>
          <a:prstGeom prst="rect">
            <a:avLst/>
          </a:prstGeom>
          <a:noFill/>
          <a:ln>
            <a:noFill/>
          </a:ln>
        </p:spPr>
      </p:pic>
      <p:sp>
        <p:nvSpPr>
          <p:cNvPr id="244" name="Google Shape;244;p9"/>
          <p:cNvSpPr txBox="1">
            <a:spLocks noGrp="1"/>
          </p:cNvSpPr>
          <p:nvPr>
            <p:ph type="body" idx="1"/>
          </p:nvPr>
        </p:nvSpPr>
        <p:spPr>
          <a:xfrm>
            <a:off x="1335525" y="1381500"/>
            <a:ext cx="6715200" cy="2021400"/>
          </a:xfrm>
          <a:prstGeom prst="rect">
            <a:avLst/>
          </a:prstGeom>
        </p:spPr>
        <p:txBody>
          <a:bodyPr spcFirstLastPara="1" wrap="square" lIns="91425" tIns="91425" rIns="91425" bIns="91425" anchor="ctr"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245" name="Google Shape;245;p9"/>
          <p:cNvSpPr txBox="1">
            <a:spLocks noGrp="1"/>
          </p:cNvSpPr>
          <p:nvPr>
            <p:ph type="title"/>
          </p:nvPr>
        </p:nvSpPr>
        <p:spPr>
          <a:xfrm>
            <a:off x="284100" y="329100"/>
            <a:ext cx="8058000" cy="541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600"/>
              <a:buNone/>
              <a:defRPr>
                <a:solidFill>
                  <a:schemeClr val="lt1"/>
                </a:solidFill>
                <a:latin typeface="Work Sans Medium"/>
                <a:ea typeface="Work Sans Medium"/>
                <a:cs typeface="Work Sans Medium"/>
                <a:sym typeface="Work Sans Medium"/>
              </a:defRPr>
            </a:lvl1pPr>
            <a:lvl2pPr lvl="1" rtl="0">
              <a:spcBef>
                <a:spcPts val="0"/>
              </a:spcBef>
              <a:spcAft>
                <a:spcPts val="0"/>
              </a:spcAft>
              <a:buSzPts val="2600"/>
              <a:buNone/>
              <a:defRPr>
                <a:latin typeface="Work Sans Medium"/>
                <a:ea typeface="Work Sans Medium"/>
                <a:cs typeface="Work Sans Medium"/>
                <a:sym typeface="Work Sans Medium"/>
              </a:defRPr>
            </a:lvl2pPr>
            <a:lvl3pPr lvl="2" rtl="0">
              <a:spcBef>
                <a:spcPts val="0"/>
              </a:spcBef>
              <a:spcAft>
                <a:spcPts val="0"/>
              </a:spcAft>
              <a:buSzPts val="2600"/>
              <a:buNone/>
              <a:defRPr>
                <a:latin typeface="Work Sans Medium"/>
                <a:ea typeface="Work Sans Medium"/>
                <a:cs typeface="Work Sans Medium"/>
                <a:sym typeface="Work Sans Medium"/>
              </a:defRPr>
            </a:lvl3pPr>
            <a:lvl4pPr lvl="3" rtl="0">
              <a:spcBef>
                <a:spcPts val="0"/>
              </a:spcBef>
              <a:spcAft>
                <a:spcPts val="0"/>
              </a:spcAft>
              <a:buSzPts val="2600"/>
              <a:buNone/>
              <a:defRPr>
                <a:latin typeface="Work Sans Medium"/>
                <a:ea typeface="Work Sans Medium"/>
                <a:cs typeface="Work Sans Medium"/>
                <a:sym typeface="Work Sans Medium"/>
              </a:defRPr>
            </a:lvl4pPr>
            <a:lvl5pPr lvl="4" rtl="0">
              <a:spcBef>
                <a:spcPts val="0"/>
              </a:spcBef>
              <a:spcAft>
                <a:spcPts val="0"/>
              </a:spcAft>
              <a:buSzPts val="2600"/>
              <a:buNone/>
              <a:defRPr>
                <a:latin typeface="Work Sans Medium"/>
                <a:ea typeface="Work Sans Medium"/>
                <a:cs typeface="Work Sans Medium"/>
                <a:sym typeface="Work Sans Medium"/>
              </a:defRPr>
            </a:lvl5pPr>
            <a:lvl6pPr lvl="5" rtl="0">
              <a:spcBef>
                <a:spcPts val="0"/>
              </a:spcBef>
              <a:spcAft>
                <a:spcPts val="0"/>
              </a:spcAft>
              <a:buSzPts val="2600"/>
              <a:buNone/>
              <a:defRPr>
                <a:latin typeface="Work Sans Medium"/>
                <a:ea typeface="Work Sans Medium"/>
                <a:cs typeface="Work Sans Medium"/>
                <a:sym typeface="Work Sans Medium"/>
              </a:defRPr>
            </a:lvl6pPr>
            <a:lvl7pPr lvl="6" rtl="0">
              <a:spcBef>
                <a:spcPts val="0"/>
              </a:spcBef>
              <a:spcAft>
                <a:spcPts val="0"/>
              </a:spcAft>
              <a:buSzPts val="2600"/>
              <a:buNone/>
              <a:defRPr>
                <a:latin typeface="Work Sans Medium"/>
                <a:ea typeface="Work Sans Medium"/>
                <a:cs typeface="Work Sans Medium"/>
                <a:sym typeface="Work Sans Medium"/>
              </a:defRPr>
            </a:lvl7pPr>
            <a:lvl8pPr lvl="7" rtl="0">
              <a:spcBef>
                <a:spcPts val="0"/>
              </a:spcBef>
              <a:spcAft>
                <a:spcPts val="0"/>
              </a:spcAft>
              <a:buSzPts val="2600"/>
              <a:buNone/>
              <a:defRPr>
                <a:latin typeface="Work Sans Medium"/>
                <a:ea typeface="Work Sans Medium"/>
                <a:cs typeface="Work Sans Medium"/>
                <a:sym typeface="Work Sans Medium"/>
              </a:defRPr>
            </a:lvl8pPr>
            <a:lvl9pPr lvl="8" rtl="0">
              <a:spcBef>
                <a:spcPts val="0"/>
              </a:spcBef>
              <a:spcAft>
                <a:spcPts val="0"/>
              </a:spcAft>
              <a:buSzPts val="2600"/>
              <a:buNone/>
              <a:defRPr>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rueba">
  <p:cSld name="CUSTOM_2">
    <p:bg>
      <p:bgPr>
        <a:solidFill>
          <a:schemeClr val="dk1"/>
        </a:solidFill>
        <a:effectLst/>
      </p:bgPr>
    </p:bg>
    <p:spTree>
      <p:nvGrpSpPr>
        <p:cNvPr id="1" name="Shape 246"/>
        <p:cNvGrpSpPr/>
        <p:nvPr/>
      </p:nvGrpSpPr>
      <p:grpSpPr>
        <a:xfrm>
          <a:off x="0" y="0"/>
          <a:ext cx="0" cy="0"/>
          <a:chOff x="0" y="0"/>
          <a:chExt cx="0" cy="0"/>
        </a:xfrm>
      </p:grpSpPr>
      <p:pic>
        <p:nvPicPr>
          <p:cNvPr id="247" name="Google Shape;247;p10"/>
          <p:cNvPicPr preferRelativeResize="0"/>
          <p:nvPr/>
        </p:nvPicPr>
        <p:blipFill rotWithShape="1">
          <a:blip r:embed="rId2">
            <a:alphaModFix amt="81000"/>
          </a:blip>
          <a:srcRect t="11863"/>
          <a:stretch/>
        </p:blipFill>
        <p:spPr>
          <a:xfrm>
            <a:off x="0" y="0"/>
            <a:ext cx="9144001" cy="5151800"/>
          </a:xfrm>
          <a:prstGeom prst="rect">
            <a:avLst/>
          </a:prstGeom>
          <a:noFill/>
          <a:ln>
            <a:noFill/>
          </a:ln>
        </p:spPr>
      </p:pic>
      <p:sp>
        <p:nvSpPr>
          <p:cNvPr id="248" name="Google Shape;248;p10"/>
          <p:cNvSpPr/>
          <p:nvPr/>
        </p:nvSpPr>
        <p:spPr>
          <a:xfrm>
            <a:off x="150" y="-50"/>
            <a:ext cx="9143700" cy="51519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0"/>
          <p:cNvSpPr/>
          <p:nvPr/>
        </p:nvSpPr>
        <p:spPr>
          <a:xfrm>
            <a:off x="-5206175" y="-1664675"/>
            <a:ext cx="8984400" cy="8984700"/>
          </a:xfrm>
          <a:prstGeom prst="ellipse">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0" name="Google Shape;250;p10"/>
          <p:cNvSpPr txBox="1"/>
          <p:nvPr/>
        </p:nvSpPr>
        <p:spPr>
          <a:xfrm>
            <a:off x="4212996" y="2165125"/>
            <a:ext cx="4169100" cy="1477500"/>
          </a:xfrm>
          <a:prstGeom prst="rect">
            <a:avLst/>
          </a:prstGeom>
          <a:noFill/>
          <a:ln>
            <a:noFill/>
          </a:ln>
        </p:spPr>
        <p:txBody>
          <a:bodyPr spcFirstLastPara="1" wrap="square" lIns="121900" tIns="121900" rIns="121900" bIns="121900" anchor="t" anchorCtr="0">
            <a:spAutoFit/>
          </a:bodyPr>
          <a:lstStyle/>
          <a:p>
            <a:pPr marL="0" marR="0" lvl="0" indent="0" algn="l" rtl="0">
              <a:lnSpc>
                <a:spcPct val="80000"/>
              </a:lnSpc>
              <a:spcBef>
                <a:spcPts val="0"/>
              </a:spcBef>
              <a:spcAft>
                <a:spcPts val="0"/>
              </a:spcAft>
              <a:buClr>
                <a:srgbClr val="000000"/>
              </a:buClr>
              <a:buSzPts val="6000"/>
              <a:buFont typeface="Arial"/>
              <a:buNone/>
            </a:pPr>
            <a:r>
              <a:rPr lang="es" sz="5000" b="1" i="0" u="none" strike="noStrike" cap="none">
                <a:solidFill>
                  <a:srgbClr val="FFFFFF"/>
                </a:solidFill>
                <a:latin typeface="Sora"/>
                <a:ea typeface="Sora"/>
                <a:cs typeface="Sora"/>
                <a:sym typeface="Sora"/>
              </a:rPr>
              <a:t>Ponte </a:t>
            </a:r>
            <a:endParaRPr sz="5000" b="1" i="0" u="none" strike="noStrike" cap="none">
              <a:solidFill>
                <a:srgbClr val="FFFFFF"/>
              </a:solidFill>
              <a:latin typeface="Sora"/>
              <a:ea typeface="Sora"/>
              <a:cs typeface="Sora"/>
              <a:sym typeface="Sora"/>
            </a:endParaRPr>
          </a:p>
          <a:p>
            <a:pPr marL="0" marR="0" lvl="0" indent="0" algn="l" rtl="0">
              <a:lnSpc>
                <a:spcPct val="80000"/>
              </a:lnSpc>
              <a:spcBef>
                <a:spcPts val="0"/>
              </a:spcBef>
              <a:spcAft>
                <a:spcPts val="0"/>
              </a:spcAft>
              <a:buClr>
                <a:srgbClr val="000000"/>
              </a:buClr>
              <a:buSzPts val="6000"/>
              <a:buFont typeface="Arial"/>
              <a:buNone/>
            </a:pPr>
            <a:r>
              <a:rPr lang="es" sz="5000" i="0" u="none" strike="noStrike" cap="none">
                <a:solidFill>
                  <a:srgbClr val="FFFFFF"/>
                </a:solidFill>
                <a:latin typeface="Sora"/>
                <a:ea typeface="Sora"/>
                <a:cs typeface="Sora"/>
                <a:sym typeface="Sora"/>
              </a:rPr>
              <a:t>a </a:t>
            </a:r>
            <a:r>
              <a:rPr lang="es" sz="5000" i="0" u="none" strike="noStrike" cap="none">
                <a:solidFill>
                  <a:srgbClr val="CC00CC"/>
                </a:solidFill>
                <a:latin typeface="Sora"/>
                <a:ea typeface="Sora"/>
                <a:cs typeface="Sora"/>
                <a:sym typeface="Sora"/>
              </a:rPr>
              <a:t>prueba</a:t>
            </a:r>
            <a:endParaRPr sz="5000" i="0" u="none" strike="noStrike" cap="none">
              <a:solidFill>
                <a:srgbClr val="CC00CC"/>
              </a:solidFill>
              <a:latin typeface="Sora"/>
              <a:ea typeface="Sora"/>
              <a:cs typeface="Sora"/>
              <a:sym typeface="Sora"/>
            </a:endParaRPr>
          </a:p>
        </p:txBody>
      </p:sp>
      <p:sp>
        <p:nvSpPr>
          <p:cNvPr id="251" name="Google Shape;251;p10"/>
          <p:cNvSpPr/>
          <p:nvPr/>
        </p:nvSpPr>
        <p:spPr>
          <a:xfrm>
            <a:off x="8870200" y="-42375"/>
            <a:ext cx="284100" cy="59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10"/>
          <p:cNvPicPr preferRelativeResize="0"/>
          <p:nvPr/>
        </p:nvPicPr>
        <p:blipFill>
          <a:blip r:embed="rId3">
            <a:alphaModFix/>
          </a:blip>
          <a:stretch>
            <a:fillRect/>
          </a:stretch>
        </p:blipFill>
        <p:spPr>
          <a:xfrm>
            <a:off x="7670200" y="4549421"/>
            <a:ext cx="1123799" cy="310578"/>
          </a:xfrm>
          <a:prstGeom prst="rect">
            <a:avLst/>
          </a:prstGeom>
          <a:noFill/>
          <a:ln>
            <a:noFill/>
          </a:ln>
        </p:spPr>
      </p:pic>
      <p:sp>
        <p:nvSpPr>
          <p:cNvPr id="253" name="Google Shape;253;p10"/>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254" name="Google Shape;254;p10"/>
          <p:cNvGrpSpPr/>
          <p:nvPr/>
        </p:nvGrpSpPr>
        <p:grpSpPr>
          <a:xfrm>
            <a:off x="8482562" y="255981"/>
            <a:ext cx="427701" cy="461706"/>
            <a:chOff x="3398625" y="2806025"/>
            <a:chExt cx="521650" cy="563125"/>
          </a:xfrm>
        </p:grpSpPr>
        <p:sp>
          <p:nvSpPr>
            <p:cNvPr id="255" name="Google Shape;255;p10"/>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600"/>
              <a:buFont typeface="Sora"/>
              <a:buNone/>
              <a:defRPr sz="2600" b="1">
                <a:solidFill>
                  <a:schemeClr val="dk1"/>
                </a:solidFill>
                <a:latin typeface="Sora"/>
                <a:ea typeface="Sora"/>
                <a:cs typeface="Sora"/>
                <a:sym typeface="Sora"/>
              </a:defRPr>
            </a:lvl1pPr>
            <a:lvl2pPr lvl="1">
              <a:spcBef>
                <a:spcPts val="0"/>
              </a:spcBef>
              <a:spcAft>
                <a:spcPts val="0"/>
              </a:spcAft>
              <a:buClr>
                <a:schemeClr val="dk1"/>
              </a:buClr>
              <a:buSzPts val="2600"/>
              <a:buFont typeface="Sora"/>
              <a:buNone/>
              <a:defRPr sz="2600" b="1">
                <a:solidFill>
                  <a:schemeClr val="dk1"/>
                </a:solidFill>
                <a:latin typeface="Sora"/>
                <a:ea typeface="Sora"/>
                <a:cs typeface="Sora"/>
                <a:sym typeface="Sora"/>
              </a:defRPr>
            </a:lvl2pPr>
            <a:lvl3pPr lvl="2">
              <a:spcBef>
                <a:spcPts val="0"/>
              </a:spcBef>
              <a:spcAft>
                <a:spcPts val="0"/>
              </a:spcAft>
              <a:buClr>
                <a:schemeClr val="dk1"/>
              </a:buClr>
              <a:buSzPts val="2600"/>
              <a:buFont typeface="Sora"/>
              <a:buNone/>
              <a:defRPr sz="2600" b="1">
                <a:solidFill>
                  <a:schemeClr val="dk1"/>
                </a:solidFill>
                <a:latin typeface="Sora"/>
                <a:ea typeface="Sora"/>
                <a:cs typeface="Sora"/>
                <a:sym typeface="Sora"/>
              </a:defRPr>
            </a:lvl3pPr>
            <a:lvl4pPr lvl="3">
              <a:spcBef>
                <a:spcPts val="0"/>
              </a:spcBef>
              <a:spcAft>
                <a:spcPts val="0"/>
              </a:spcAft>
              <a:buClr>
                <a:schemeClr val="dk1"/>
              </a:buClr>
              <a:buSzPts val="2600"/>
              <a:buFont typeface="Sora"/>
              <a:buNone/>
              <a:defRPr sz="2600" b="1">
                <a:solidFill>
                  <a:schemeClr val="dk1"/>
                </a:solidFill>
                <a:latin typeface="Sora"/>
                <a:ea typeface="Sora"/>
                <a:cs typeface="Sora"/>
                <a:sym typeface="Sora"/>
              </a:defRPr>
            </a:lvl4pPr>
            <a:lvl5pPr lvl="4">
              <a:spcBef>
                <a:spcPts val="0"/>
              </a:spcBef>
              <a:spcAft>
                <a:spcPts val="0"/>
              </a:spcAft>
              <a:buClr>
                <a:schemeClr val="dk1"/>
              </a:buClr>
              <a:buSzPts val="2600"/>
              <a:buFont typeface="Sora"/>
              <a:buNone/>
              <a:defRPr sz="2600" b="1">
                <a:solidFill>
                  <a:schemeClr val="dk1"/>
                </a:solidFill>
                <a:latin typeface="Sora"/>
                <a:ea typeface="Sora"/>
                <a:cs typeface="Sora"/>
                <a:sym typeface="Sora"/>
              </a:defRPr>
            </a:lvl5pPr>
            <a:lvl6pPr lvl="5">
              <a:spcBef>
                <a:spcPts val="0"/>
              </a:spcBef>
              <a:spcAft>
                <a:spcPts val="0"/>
              </a:spcAft>
              <a:buClr>
                <a:schemeClr val="dk1"/>
              </a:buClr>
              <a:buSzPts val="2600"/>
              <a:buFont typeface="Sora"/>
              <a:buNone/>
              <a:defRPr sz="2600" b="1">
                <a:solidFill>
                  <a:schemeClr val="dk1"/>
                </a:solidFill>
                <a:latin typeface="Sora"/>
                <a:ea typeface="Sora"/>
                <a:cs typeface="Sora"/>
                <a:sym typeface="Sora"/>
              </a:defRPr>
            </a:lvl6pPr>
            <a:lvl7pPr lvl="6">
              <a:spcBef>
                <a:spcPts val="0"/>
              </a:spcBef>
              <a:spcAft>
                <a:spcPts val="0"/>
              </a:spcAft>
              <a:buClr>
                <a:schemeClr val="dk1"/>
              </a:buClr>
              <a:buSzPts val="2600"/>
              <a:buFont typeface="Sora"/>
              <a:buNone/>
              <a:defRPr sz="2600" b="1">
                <a:solidFill>
                  <a:schemeClr val="dk1"/>
                </a:solidFill>
                <a:latin typeface="Sora"/>
                <a:ea typeface="Sora"/>
                <a:cs typeface="Sora"/>
                <a:sym typeface="Sora"/>
              </a:defRPr>
            </a:lvl7pPr>
            <a:lvl8pPr lvl="7">
              <a:spcBef>
                <a:spcPts val="0"/>
              </a:spcBef>
              <a:spcAft>
                <a:spcPts val="0"/>
              </a:spcAft>
              <a:buClr>
                <a:schemeClr val="dk1"/>
              </a:buClr>
              <a:buSzPts val="2600"/>
              <a:buFont typeface="Sora"/>
              <a:buNone/>
              <a:defRPr sz="2600" b="1">
                <a:solidFill>
                  <a:schemeClr val="dk1"/>
                </a:solidFill>
                <a:latin typeface="Sora"/>
                <a:ea typeface="Sora"/>
                <a:cs typeface="Sora"/>
                <a:sym typeface="Sora"/>
              </a:defRPr>
            </a:lvl8pPr>
            <a:lvl9pPr lvl="8">
              <a:spcBef>
                <a:spcPts val="0"/>
              </a:spcBef>
              <a:spcAft>
                <a:spcPts val="0"/>
              </a:spcAft>
              <a:buClr>
                <a:schemeClr val="dk1"/>
              </a:buClr>
              <a:buSzPts val="2600"/>
              <a:buFont typeface="Sora"/>
              <a:buNone/>
              <a:defRPr sz="26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Work Sans Medium"/>
              <a:buChar char="●"/>
              <a:defRPr sz="1800">
                <a:solidFill>
                  <a:schemeClr val="dk1"/>
                </a:solidFill>
                <a:latin typeface="Work Sans Medium"/>
                <a:ea typeface="Work Sans Medium"/>
                <a:cs typeface="Work Sans Medium"/>
                <a:sym typeface="Work Sans Medium"/>
              </a:defRPr>
            </a:lvl1pPr>
            <a:lvl2pPr marL="914400" lvl="1"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2pPr>
            <a:lvl3pPr marL="1371600" lvl="2"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3pPr>
            <a:lvl4pPr marL="1828800" lvl="3"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4pPr>
            <a:lvl5pPr marL="2286000" lvl="4"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5pPr>
            <a:lvl6pPr marL="2743200" lvl="5"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6pPr>
            <a:lvl7pPr marL="3200400" lvl="6"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7pPr>
            <a:lvl8pPr marL="3657600" lvl="7"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8pPr>
            <a:lvl9pPr marL="4114800" lvl="8"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pixnio.com/es/objetos/relojes/tiempo-reloj-mecanismo-monocromo-instrumento-analogico-objeto" TargetMode="Externa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sandman-5.blogspot.com/2010/03/tejido-nervioso-neurona.html"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www.publicdomainpictures.net/es/view-image.php?image=255406&amp;picture=tiempo-perder-tiempo-reloj"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pensieroerealta.blogspot.com/2018/02/persistenza-della-memoria.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publicdomainpictures.net/view-image.php?image=33499&amp;picture=gate-house-2&amp;large=1" TargetMode="Externa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0.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pxhere.com/es/photo/1558069"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08.gi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0"/>
          <p:cNvSpPr txBox="1">
            <a:spLocks noGrp="1"/>
          </p:cNvSpPr>
          <p:nvPr>
            <p:ph type="ctrTitle"/>
          </p:nvPr>
        </p:nvSpPr>
        <p:spPr>
          <a:xfrm rot="-5400000">
            <a:off x="-276725" y="580425"/>
            <a:ext cx="1529700" cy="28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MÓDULO CINCO</a:t>
            </a:r>
            <a:endParaRPr/>
          </a:p>
        </p:txBody>
      </p:sp>
      <p:sp>
        <p:nvSpPr>
          <p:cNvPr id="339" name="Google Shape;339;p20"/>
          <p:cNvSpPr txBox="1">
            <a:spLocks noGrp="1"/>
          </p:cNvSpPr>
          <p:nvPr>
            <p:ph type="ctrTitle" idx="2"/>
          </p:nvPr>
        </p:nvSpPr>
        <p:spPr>
          <a:xfrm>
            <a:off x="5169200" y="2021775"/>
            <a:ext cx="2041200" cy="28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Semana 20</a:t>
            </a:r>
            <a:endParaRPr/>
          </a:p>
        </p:txBody>
      </p:sp>
      <p:sp>
        <p:nvSpPr>
          <p:cNvPr id="340" name="Google Shape;340;p20"/>
          <p:cNvSpPr txBox="1">
            <a:spLocks noGrp="1"/>
          </p:cNvSpPr>
          <p:nvPr>
            <p:ph type="ctrTitle" idx="3"/>
          </p:nvPr>
        </p:nvSpPr>
        <p:spPr>
          <a:xfrm>
            <a:off x="5169200" y="2229675"/>
            <a:ext cx="3360600" cy="28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Redes neuronales recurrentes</a:t>
            </a:r>
            <a:endParaRPr/>
          </a:p>
        </p:txBody>
      </p:sp>
      <p:sp>
        <p:nvSpPr>
          <p:cNvPr id="341" name="Google Shape;341;p20"/>
          <p:cNvSpPr txBox="1">
            <a:spLocks noGrp="1"/>
          </p:cNvSpPr>
          <p:nvPr>
            <p:ph type="ctrTitle" idx="4"/>
          </p:nvPr>
        </p:nvSpPr>
        <p:spPr>
          <a:xfrm>
            <a:off x="5169200" y="3256950"/>
            <a:ext cx="3257700" cy="28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sz="1200"/>
              <a:t>Ciencia de Datos  e Inteligencia Artificial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9EE00CCC-A7AE-79C7-E889-22DE4F41CEFA}"/>
              </a:ext>
            </a:extLst>
          </p:cNvPr>
          <p:cNvSpPr>
            <a:spLocks noGrp="1"/>
          </p:cNvSpPr>
          <p:nvPr>
            <p:ph idx="4294967295"/>
          </p:nvPr>
        </p:nvSpPr>
        <p:spPr>
          <a:xfrm>
            <a:off x="0" y="649288"/>
            <a:ext cx="8470900" cy="498475"/>
          </a:xfrm>
        </p:spPr>
        <p:txBody>
          <a:bodyPr>
            <a:normAutofit/>
          </a:bodyPr>
          <a:lstStyle/>
          <a:p>
            <a:pPr marL="0" indent="0" algn="just">
              <a:buNone/>
            </a:pPr>
            <a:r>
              <a:rPr lang="es-ES" b="1" dirty="0"/>
              <a:t>SERIES DE TIEMPO V/S DATOS TRANSVERSALES</a:t>
            </a:r>
          </a:p>
        </p:txBody>
      </p:sp>
      <p:graphicFrame>
        <p:nvGraphicFramePr>
          <p:cNvPr id="2" name="Marcador de contenido 2">
            <a:extLst>
              <a:ext uri="{FF2B5EF4-FFF2-40B4-BE49-F238E27FC236}">
                <a16:creationId xmlns:a16="http://schemas.microsoft.com/office/drawing/2014/main" id="{75E862B7-9242-1DA7-B450-CBAC0A29664C}"/>
              </a:ext>
            </a:extLst>
          </p:cNvPr>
          <p:cNvGraphicFramePr>
            <a:graphicFrameLocks/>
          </p:cNvGraphicFramePr>
          <p:nvPr/>
        </p:nvGraphicFramePr>
        <p:xfrm>
          <a:off x="1194955" y="1530928"/>
          <a:ext cx="6754091" cy="1896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224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A103A6C0-5960-3102-B0B6-BF2BDAC71EED}"/>
              </a:ext>
            </a:extLst>
          </p:cNvPr>
          <p:cNvGraphicFramePr>
            <a:graphicFrameLocks noGrp="1"/>
          </p:cNvGraphicFramePr>
          <p:nvPr>
            <p:extLst>
              <p:ext uri="{D42A27DB-BD31-4B8C-83A1-F6EECF244321}">
                <p14:modId xmlns:p14="http://schemas.microsoft.com/office/powerpoint/2010/main" val="383829944"/>
              </p:ext>
            </p:extLst>
          </p:nvPr>
        </p:nvGraphicFramePr>
        <p:xfrm>
          <a:off x="794407" y="1120034"/>
          <a:ext cx="7345220" cy="3041944"/>
        </p:xfrm>
        <a:graphic>
          <a:graphicData uri="http://schemas.openxmlformats.org/drawingml/2006/table">
            <a:tbl>
              <a:tblPr firstRow="1" bandRow="1">
                <a:tableStyleId>{C083E6E3-FA7D-4D7B-A595-EF9225AFEA82}</a:tableStyleId>
              </a:tblPr>
              <a:tblGrid>
                <a:gridCol w="1535375">
                  <a:extLst>
                    <a:ext uri="{9D8B030D-6E8A-4147-A177-3AD203B41FA5}">
                      <a16:colId xmlns:a16="http://schemas.microsoft.com/office/drawing/2014/main" val="1949515145"/>
                    </a:ext>
                  </a:extLst>
                </a:gridCol>
                <a:gridCol w="2932093">
                  <a:extLst>
                    <a:ext uri="{9D8B030D-6E8A-4147-A177-3AD203B41FA5}">
                      <a16:colId xmlns:a16="http://schemas.microsoft.com/office/drawing/2014/main" val="114687043"/>
                    </a:ext>
                  </a:extLst>
                </a:gridCol>
                <a:gridCol w="2877752">
                  <a:extLst>
                    <a:ext uri="{9D8B030D-6E8A-4147-A177-3AD203B41FA5}">
                      <a16:colId xmlns:a16="http://schemas.microsoft.com/office/drawing/2014/main" val="1683691424"/>
                    </a:ext>
                  </a:extLst>
                </a:gridCol>
              </a:tblGrid>
              <a:tr h="327656">
                <a:tc>
                  <a:txBody>
                    <a:bodyPr/>
                    <a:lstStyle/>
                    <a:p>
                      <a:pPr fontAlgn="b"/>
                      <a:r>
                        <a:rPr lang="es-ES" sz="1200" b="1" dirty="0">
                          <a:solidFill>
                            <a:schemeClr val="tx1">
                              <a:lumMod val="75000"/>
                              <a:lumOff val="25000"/>
                            </a:schemeClr>
                          </a:solidFill>
                          <a:effectLst/>
                        </a:rPr>
                        <a:t>Característica</a:t>
                      </a:r>
                    </a:p>
                  </a:txBody>
                  <a:tcPr marL="121354" marR="91016" marT="60677" marB="60677" anchor="b"/>
                </a:tc>
                <a:tc>
                  <a:txBody>
                    <a:bodyPr/>
                    <a:lstStyle/>
                    <a:p>
                      <a:pPr fontAlgn="b"/>
                      <a:r>
                        <a:rPr lang="es-ES" sz="1200" b="1" dirty="0">
                          <a:solidFill>
                            <a:schemeClr val="tx1">
                              <a:lumMod val="75000"/>
                              <a:lumOff val="25000"/>
                            </a:schemeClr>
                          </a:solidFill>
                          <a:effectLst/>
                        </a:rPr>
                        <a:t>Datos Transversales</a:t>
                      </a:r>
                    </a:p>
                  </a:txBody>
                  <a:tcPr marL="121354" marR="91016" marT="60677" marB="60677" anchor="b"/>
                </a:tc>
                <a:tc>
                  <a:txBody>
                    <a:bodyPr/>
                    <a:lstStyle/>
                    <a:p>
                      <a:pPr fontAlgn="b"/>
                      <a:r>
                        <a:rPr lang="es-ES" sz="1200" b="1">
                          <a:solidFill>
                            <a:schemeClr val="tx1">
                              <a:lumMod val="75000"/>
                              <a:lumOff val="25000"/>
                            </a:schemeClr>
                          </a:solidFill>
                          <a:effectLst/>
                        </a:rPr>
                        <a:t>Series de Tiempo</a:t>
                      </a:r>
                    </a:p>
                  </a:txBody>
                  <a:tcPr marL="121354" marR="91016" marT="60677" marB="60677" anchor="b"/>
                </a:tc>
                <a:extLst>
                  <a:ext uri="{0D108BD9-81ED-4DB2-BD59-A6C34878D82A}">
                    <a16:rowId xmlns:a16="http://schemas.microsoft.com/office/drawing/2014/main" val="3792541639"/>
                  </a:ext>
                </a:extLst>
              </a:tr>
              <a:tr h="408559">
                <a:tc>
                  <a:txBody>
                    <a:bodyPr/>
                    <a:lstStyle/>
                    <a:p>
                      <a:pPr fontAlgn="base"/>
                      <a:r>
                        <a:rPr lang="es-ES" sz="900" b="1">
                          <a:solidFill>
                            <a:schemeClr val="tx1">
                              <a:lumMod val="75000"/>
                              <a:lumOff val="25000"/>
                            </a:schemeClr>
                          </a:solidFill>
                          <a:effectLst/>
                        </a:rPr>
                        <a:t>Naturaleza de las observaciones</a:t>
                      </a:r>
                    </a:p>
                  </a:txBody>
                  <a:tcPr marL="121354" marR="91016" marT="60677" marB="60677" anchor="ctr"/>
                </a:tc>
                <a:tc>
                  <a:txBody>
                    <a:bodyPr/>
                    <a:lstStyle/>
                    <a:p>
                      <a:pPr fontAlgn="base"/>
                      <a:r>
                        <a:rPr lang="es-ES" sz="900">
                          <a:solidFill>
                            <a:schemeClr val="tx1">
                              <a:lumMod val="75000"/>
                              <a:lumOff val="25000"/>
                            </a:schemeClr>
                          </a:solidFill>
                          <a:effectLst/>
                        </a:rPr>
                        <a:t>Observaciones recopiladas en un solo punto en el tiempo para múltiples entidades.</a:t>
                      </a:r>
                    </a:p>
                  </a:txBody>
                  <a:tcPr marL="121354" marR="91016" marT="60677" marB="60677" anchor="ctr"/>
                </a:tc>
                <a:tc>
                  <a:txBody>
                    <a:bodyPr/>
                    <a:lstStyle/>
                    <a:p>
                      <a:pPr fontAlgn="base"/>
                      <a:r>
                        <a:rPr lang="es-ES" sz="900">
                          <a:solidFill>
                            <a:schemeClr val="tx1">
                              <a:lumMod val="75000"/>
                              <a:lumOff val="25000"/>
                            </a:schemeClr>
                          </a:solidFill>
                          <a:effectLst/>
                        </a:rPr>
                        <a:t>Observaciones secuenciales a lo largo del tiempo para una sola entidad.</a:t>
                      </a:r>
                    </a:p>
                  </a:txBody>
                  <a:tcPr marL="121354" marR="91016" marT="60677" marB="60677" anchor="ctr"/>
                </a:tc>
                <a:extLst>
                  <a:ext uri="{0D108BD9-81ED-4DB2-BD59-A6C34878D82A}">
                    <a16:rowId xmlns:a16="http://schemas.microsoft.com/office/drawing/2014/main" val="1832677083"/>
                  </a:ext>
                </a:extLst>
              </a:tr>
              <a:tr h="408559">
                <a:tc>
                  <a:txBody>
                    <a:bodyPr/>
                    <a:lstStyle/>
                    <a:p>
                      <a:pPr fontAlgn="base"/>
                      <a:r>
                        <a:rPr lang="es-ES" sz="900" b="1">
                          <a:solidFill>
                            <a:schemeClr val="tx1">
                              <a:lumMod val="75000"/>
                              <a:lumOff val="25000"/>
                            </a:schemeClr>
                          </a:solidFill>
                          <a:effectLst/>
                        </a:rPr>
                        <a:t>Entidades</a:t>
                      </a:r>
                    </a:p>
                  </a:txBody>
                  <a:tcPr marL="121354" marR="91016" marT="60677" marB="60677" anchor="ctr"/>
                </a:tc>
                <a:tc>
                  <a:txBody>
                    <a:bodyPr/>
                    <a:lstStyle/>
                    <a:p>
                      <a:pPr fontAlgn="base"/>
                      <a:r>
                        <a:rPr lang="es-ES" sz="900">
                          <a:solidFill>
                            <a:schemeClr val="tx1">
                              <a:lumMod val="75000"/>
                              <a:lumOff val="25000"/>
                            </a:schemeClr>
                          </a:solidFill>
                          <a:effectLst/>
                        </a:rPr>
                        <a:t>Representa múltiples entidades o individuos, como personas, empresas, países, etc.</a:t>
                      </a:r>
                    </a:p>
                  </a:txBody>
                  <a:tcPr marL="121354" marR="91016" marT="60677" marB="60677" anchor="ctr"/>
                </a:tc>
                <a:tc>
                  <a:txBody>
                    <a:bodyPr/>
                    <a:lstStyle/>
                    <a:p>
                      <a:pPr fontAlgn="base"/>
                      <a:r>
                        <a:rPr lang="es-ES" sz="900">
                          <a:solidFill>
                            <a:schemeClr val="tx1">
                              <a:lumMod val="75000"/>
                              <a:lumOff val="25000"/>
                            </a:schemeClr>
                          </a:solidFill>
                          <a:effectLst/>
                        </a:rPr>
                        <a:t>Representa una sola entidad a lo largo del tiempo, como una variable o fenómeno.</a:t>
                      </a:r>
                    </a:p>
                  </a:txBody>
                  <a:tcPr marL="121354" marR="91016" marT="60677" marB="60677" anchor="ctr"/>
                </a:tc>
                <a:extLst>
                  <a:ext uri="{0D108BD9-81ED-4DB2-BD59-A6C34878D82A}">
                    <a16:rowId xmlns:a16="http://schemas.microsoft.com/office/drawing/2014/main" val="1058224248"/>
                  </a:ext>
                </a:extLst>
              </a:tr>
              <a:tr h="408559">
                <a:tc>
                  <a:txBody>
                    <a:bodyPr/>
                    <a:lstStyle/>
                    <a:p>
                      <a:pPr fontAlgn="base"/>
                      <a:r>
                        <a:rPr lang="es-ES" sz="900" b="1">
                          <a:solidFill>
                            <a:schemeClr val="tx1">
                              <a:lumMod val="75000"/>
                              <a:lumOff val="25000"/>
                            </a:schemeClr>
                          </a:solidFill>
                          <a:effectLst/>
                        </a:rPr>
                        <a:t>Variables</a:t>
                      </a:r>
                    </a:p>
                  </a:txBody>
                  <a:tcPr marL="121354" marR="91016" marT="60677" marB="60677" anchor="ctr"/>
                </a:tc>
                <a:tc>
                  <a:txBody>
                    <a:bodyPr/>
                    <a:lstStyle/>
                    <a:p>
                      <a:pPr fontAlgn="base"/>
                      <a:r>
                        <a:rPr lang="es-ES" sz="900" dirty="0">
                          <a:solidFill>
                            <a:schemeClr val="tx1">
                              <a:lumMod val="75000"/>
                              <a:lumOff val="25000"/>
                            </a:schemeClr>
                          </a:solidFill>
                          <a:effectLst/>
                        </a:rPr>
                        <a:t>Múltiples variables observadas para cada entidad en un solo punto en el tiempo.</a:t>
                      </a:r>
                    </a:p>
                  </a:txBody>
                  <a:tcPr marL="121354" marR="91016" marT="60677" marB="60677" anchor="ctr"/>
                </a:tc>
                <a:tc>
                  <a:txBody>
                    <a:bodyPr/>
                    <a:lstStyle/>
                    <a:p>
                      <a:pPr fontAlgn="base"/>
                      <a:r>
                        <a:rPr lang="es-ES" sz="900">
                          <a:solidFill>
                            <a:schemeClr val="tx1">
                              <a:lumMod val="75000"/>
                              <a:lumOff val="25000"/>
                            </a:schemeClr>
                          </a:solidFill>
                          <a:effectLst/>
                        </a:rPr>
                        <a:t>Una o más variables observadas secuencialmente a lo largo del tiempo.</a:t>
                      </a:r>
                    </a:p>
                  </a:txBody>
                  <a:tcPr marL="121354" marR="91016" marT="60677" marB="60677" anchor="ctr"/>
                </a:tc>
                <a:extLst>
                  <a:ext uri="{0D108BD9-81ED-4DB2-BD59-A6C34878D82A}">
                    <a16:rowId xmlns:a16="http://schemas.microsoft.com/office/drawing/2014/main" val="2684793228"/>
                  </a:ext>
                </a:extLst>
              </a:tr>
              <a:tr h="540026">
                <a:tc>
                  <a:txBody>
                    <a:bodyPr/>
                    <a:lstStyle/>
                    <a:p>
                      <a:pPr fontAlgn="base"/>
                      <a:r>
                        <a:rPr lang="es-ES" sz="900" b="1">
                          <a:solidFill>
                            <a:schemeClr val="tx1">
                              <a:lumMod val="75000"/>
                              <a:lumOff val="25000"/>
                            </a:schemeClr>
                          </a:solidFill>
                          <a:effectLst/>
                        </a:rPr>
                        <a:t>Estructura de los datos</a:t>
                      </a:r>
                    </a:p>
                  </a:txBody>
                  <a:tcPr marL="121354" marR="91016" marT="60677" marB="60677" anchor="ctr"/>
                </a:tc>
                <a:tc>
                  <a:txBody>
                    <a:bodyPr/>
                    <a:lstStyle/>
                    <a:p>
                      <a:pPr fontAlgn="base"/>
                      <a:r>
                        <a:rPr lang="es-ES" sz="900" dirty="0">
                          <a:solidFill>
                            <a:schemeClr val="tx1">
                              <a:lumMod val="75000"/>
                              <a:lumOff val="25000"/>
                            </a:schemeClr>
                          </a:solidFill>
                          <a:effectLst/>
                        </a:rPr>
                        <a:t>Datos organizados en una tabla donde cada fila representa una entidad y cada columna representa una variable.</a:t>
                      </a:r>
                    </a:p>
                  </a:txBody>
                  <a:tcPr marL="121354" marR="91016" marT="60677" marB="60677" anchor="ctr"/>
                </a:tc>
                <a:tc>
                  <a:txBody>
                    <a:bodyPr/>
                    <a:lstStyle/>
                    <a:p>
                      <a:pPr fontAlgn="base"/>
                      <a:r>
                        <a:rPr lang="es-ES" sz="900">
                          <a:solidFill>
                            <a:schemeClr val="tx1">
                              <a:lumMod val="75000"/>
                              <a:lumOff val="25000"/>
                            </a:schemeClr>
                          </a:solidFill>
                          <a:effectLst/>
                        </a:rPr>
                        <a:t>Datos organizados en una secuencia temporal, donde cada observación está asociada con un momento específico en el tiempo.</a:t>
                      </a:r>
                    </a:p>
                  </a:txBody>
                  <a:tcPr marL="121354" marR="91016" marT="60677" marB="60677" anchor="ctr"/>
                </a:tc>
                <a:extLst>
                  <a:ext uri="{0D108BD9-81ED-4DB2-BD59-A6C34878D82A}">
                    <a16:rowId xmlns:a16="http://schemas.microsoft.com/office/drawing/2014/main" val="4193432253"/>
                  </a:ext>
                </a:extLst>
              </a:tr>
              <a:tr h="540026">
                <a:tc>
                  <a:txBody>
                    <a:bodyPr/>
                    <a:lstStyle/>
                    <a:p>
                      <a:pPr fontAlgn="base"/>
                      <a:r>
                        <a:rPr lang="es-ES" sz="900" b="1" dirty="0">
                          <a:solidFill>
                            <a:schemeClr val="tx1">
                              <a:lumMod val="75000"/>
                              <a:lumOff val="25000"/>
                            </a:schemeClr>
                          </a:solidFill>
                          <a:effectLst/>
                        </a:rPr>
                        <a:t>Análisis temporal</a:t>
                      </a:r>
                    </a:p>
                  </a:txBody>
                  <a:tcPr marL="121354" marR="91016" marT="60677" marB="60677" anchor="ctr"/>
                </a:tc>
                <a:tc>
                  <a:txBody>
                    <a:bodyPr/>
                    <a:lstStyle/>
                    <a:p>
                      <a:pPr fontAlgn="base"/>
                      <a:r>
                        <a:rPr lang="es-ES" sz="900">
                          <a:solidFill>
                            <a:schemeClr val="tx1">
                              <a:lumMod val="75000"/>
                              <a:lumOff val="25000"/>
                            </a:schemeClr>
                          </a:solidFill>
                          <a:effectLst/>
                        </a:rPr>
                        <a:t>No implica análisis temporal ya que las observaciones se recopilan en un solo momento en el tiempo.</a:t>
                      </a:r>
                    </a:p>
                  </a:txBody>
                  <a:tcPr marL="121354" marR="91016" marT="60677" marB="60677" anchor="ctr"/>
                </a:tc>
                <a:tc>
                  <a:txBody>
                    <a:bodyPr/>
                    <a:lstStyle/>
                    <a:p>
                      <a:pPr fontAlgn="base"/>
                      <a:r>
                        <a:rPr lang="es-ES" sz="900">
                          <a:solidFill>
                            <a:schemeClr val="tx1">
                              <a:lumMod val="75000"/>
                              <a:lumOff val="25000"/>
                            </a:schemeClr>
                          </a:solidFill>
                          <a:effectLst/>
                        </a:rPr>
                        <a:t>El análisis temporal es fundamental para comprender tendencias, estacionalidad, ciclos y otros patrones temporales en los datos.</a:t>
                      </a:r>
                    </a:p>
                  </a:txBody>
                  <a:tcPr marL="121354" marR="91016" marT="60677" marB="60677" anchor="ctr"/>
                </a:tc>
                <a:extLst>
                  <a:ext uri="{0D108BD9-81ED-4DB2-BD59-A6C34878D82A}">
                    <a16:rowId xmlns:a16="http://schemas.microsoft.com/office/drawing/2014/main" val="1296631731"/>
                  </a:ext>
                </a:extLst>
              </a:tr>
              <a:tr h="408559">
                <a:tc>
                  <a:txBody>
                    <a:bodyPr/>
                    <a:lstStyle/>
                    <a:p>
                      <a:pPr fontAlgn="base"/>
                      <a:r>
                        <a:rPr lang="es-ES" sz="900" b="1" dirty="0">
                          <a:solidFill>
                            <a:schemeClr val="tx1">
                              <a:lumMod val="75000"/>
                              <a:lumOff val="25000"/>
                            </a:schemeClr>
                          </a:solidFill>
                          <a:effectLst/>
                        </a:rPr>
                        <a:t>Ejemplo</a:t>
                      </a:r>
                    </a:p>
                  </a:txBody>
                  <a:tcPr marL="121354" marR="91016" marT="60677" marB="60677" anchor="ctr"/>
                </a:tc>
                <a:tc>
                  <a:txBody>
                    <a:bodyPr/>
                    <a:lstStyle/>
                    <a:p>
                      <a:pPr fontAlgn="base"/>
                      <a:r>
                        <a:rPr lang="es-ES" sz="900">
                          <a:solidFill>
                            <a:schemeClr val="tx1">
                              <a:lumMod val="75000"/>
                              <a:lumOff val="25000"/>
                            </a:schemeClr>
                          </a:solidFill>
                          <a:effectLst/>
                        </a:rPr>
                        <a:t>Encuesta de ingresos y nivel educativo recopilada para diferentes personas en un año específico.</a:t>
                      </a:r>
                    </a:p>
                  </a:txBody>
                  <a:tcPr marL="121354" marR="91016" marT="60677" marB="60677" anchor="ctr"/>
                </a:tc>
                <a:tc>
                  <a:txBody>
                    <a:bodyPr/>
                    <a:lstStyle/>
                    <a:p>
                      <a:pPr fontAlgn="base"/>
                      <a:r>
                        <a:rPr lang="es-ES" sz="900" dirty="0">
                          <a:solidFill>
                            <a:schemeClr val="tx1">
                              <a:lumMod val="75000"/>
                              <a:lumOff val="25000"/>
                            </a:schemeClr>
                          </a:solidFill>
                          <a:effectLst/>
                        </a:rPr>
                        <a:t>Registro de temperatura diaria recopilado para una ubicación específica durante varios años.</a:t>
                      </a:r>
                    </a:p>
                  </a:txBody>
                  <a:tcPr marL="121354" marR="91016" marT="60677" marB="60677" anchor="ctr"/>
                </a:tc>
                <a:extLst>
                  <a:ext uri="{0D108BD9-81ED-4DB2-BD59-A6C34878D82A}">
                    <a16:rowId xmlns:a16="http://schemas.microsoft.com/office/drawing/2014/main" val="3031467301"/>
                  </a:ext>
                </a:extLst>
              </a:tr>
            </a:tbl>
          </a:graphicData>
        </a:graphic>
      </p:graphicFrame>
    </p:spTree>
    <p:extLst>
      <p:ext uri="{BB962C8B-B14F-4D97-AF65-F5344CB8AC3E}">
        <p14:creationId xmlns:p14="http://schemas.microsoft.com/office/powerpoint/2010/main" val="297328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255429" y="601404"/>
            <a:ext cx="5613000" cy="572700"/>
          </a:xfrm>
        </p:spPr>
        <p:txBody>
          <a:bodyPr anchor="b">
            <a:noAutofit/>
          </a:bodyPr>
          <a:lstStyle/>
          <a:p>
            <a:pPr>
              <a:buClr>
                <a:srgbClr val="004987"/>
              </a:buClr>
            </a:pPr>
            <a:r>
              <a:rPr lang="es-ES" sz="2700" dirty="0">
                <a:solidFill>
                  <a:srgbClr val="004987"/>
                </a:solidFill>
              </a:rPr>
              <a:t>INTRODUCCIÓN A LAS SERIES DE TIEMPO</a:t>
            </a:r>
          </a:p>
        </p:txBody>
      </p:sp>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316ECA0A-FB9F-C89B-D093-EAC442210733}"/>
                  </a:ext>
                </a:extLst>
              </p:cNvPr>
              <p:cNvSpPr>
                <a:spLocks noGrp="1"/>
              </p:cNvSpPr>
              <p:nvPr>
                <p:ph idx="4294967295"/>
              </p:nvPr>
            </p:nvSpPr>
            <p:spPr>
              <a:xfrm>
                <a:off x="491710" y="1550718"/>
                <a:ext cx="8272462" cy="3359150"/>
              </a:xfrm>
            </p:spPr>
            <p:txBody>
              <a:bodyPr>
                <a:normAutofit/>
              </a:bodyPr>
              <a:lstStyle/>
              <a:p>
                <a:pPr algn="just"/>
                <a:r>
                  <a:rPr lang="es-ES" dirty="0"/>
                  <a:t>Los datos de series temporales consisten en una secuencia de </a:t>
                </a:r>
                <a:r>
                  <a:rPr lang="es-ES" i="1" dirty="0">
                    <a:latin typeface="Times New Roman" panose="02020603050405020304" pitchFamily="18" charset="0"/>
                    <a:cs typeface="Times New Roman" panose="02020603050405020304" pitchFamily="18" charset="0"/>
                  </a:rPr>
                  <a:t>T</a:t>
                </a:r>
                <a:r>
                  <a:rPr lang="es-ES" dirty="0"/>
                  <a:t> observaciones (datos, en general, relativos a comportamientos humanos agregados) ordenados cronológicamente.</a:t>
                </a:r>
              </a:p>
              <a:p>
                <a:pPr algn="just"/>
                <a:r>
                  <a:rPr lang="es-ES" dirty="0"/>
                  <a:t>Cuando a una variable </a:t>
                </a:r>
                <a14:m>
                  <m:oMath xmlns:m="http://schemas.openxmlformats.org/officeDocument/2006/math">
                    <m:r>
                      <a:rPr lang="es-ES" i="1">
                        <a:latin typeface="Cambria Math" panose="02040503050406030204" pitchFamily="18" charset="0"/>
                        <a:ea typeface="Calibri" panose="020F0502020204030204" pitchFamily="34" charset="0"/>
                      </a:rPr>
                      <m:t>𝑦</m:t>
                    </m:r>
                  </m:oMath>
                </a14:m>
                <a:r>
                  <a:rPr lang="es-ES" dirty="0"/>
                  <a:t> se le añade un índice “temporal” </a:t>
                </a:r>
                <a:r>
                  <a:rPr lang="es-ES" i="1" dirty="0">
                    <a:latin typeface="Times New Roman" panose="02020603050405020304" pitchFamily="18" charset="0"/>
                    <a:cs typeface="Times New Roman" panose="02020603050405020304" pitchFamily="18" charset="0"/>
                  </a:rPr>
                  <a:t>t</a:t>
                </a:r>
                <a:r>
                  <a:rPr lang="es-ES" dirty="0">
                    <a:cs typeface="Times New Roman" panose="02020603050405020304" pitchFamily="18" charset="0"/>
                  </a:rPr>
                  <a:t>, se denota como:</a:t>
                </a:r>
                <a:r>
                  <a:rPr lang="es-ES" dirty="0">
                    <a:latin typeface="+mj-lt"/>
                    <a:cs typeface="Times New Roman" panose="02020603050405020304" pitchFamily="18" charset="0"/>
                  </a:rPr>
                  <a:t> </a:t>
                </a:r>
                <a:r>
                  <a:rPr lang="es-ES" dirty="0"/>
                  <a:t> </a:t>
                </a:r>
                <a14:m>
                  <m:oMath xmlns:m="http://schemas.openxmlformats.org/officeDocument/2006/math">
                    <m:sSub>
                      <m:sSubPr>
                        <m:ctrlPr>
                          <a:rPr lang="es-ES" i="1">
                            <a:latin typeface="Cambria Math" panose="02040503050406030204" pitchFamily="18" charset="0"/>
                            <a:ea typeface="Calibri" panose="020F0502020204030204" pitchFamily="34" charset="0"/>
                          </a:rPr>
                        </m:ctrlPr>
                      </m:sSubPr>
                      <m:e>
                        <m:r>
                          <a:rPr lang="es-ES" i="1">
                            <a:latin typeface="Cambria Math" panose="02040503050406030204" pitchFamily="18" charset="0"/>
                            <a:ea typeface="Calibri" panose="020F0502020204030204" pitchFamily="34" charset="0"/>
                          </a:rPr>
                          <m:t>𝑦</m:t>
                        </m:r>
                      </m:e>
                      <m:sub>
                        <m:r>
                          <a:rPr lang="es-CL" i="1">
                            <a:latin typeface="Cambria Math" panose="02040503050406030204" pitchFamily="18" charset="0"/>
                            <a:ea typeface="Calibri" panose="020F0502020204030204" pitchFamily="34" charset="0"/>
                          </a:rPr>
                          <m:t>𝑡</m:t>
                        </m:r>
                      </m:sub>
                    </m:sSub>
                  </m:oMath>
                </a14:m>
                <a:r>
                  <a:rPr lang="es-ES" dirty="0"/>
                  <a:t> , denominada “</a:t>
                </a:r>
                <a:r>
                  <a:rPr lang="es-ES" i="1" dirty="0"/>
                  <a:t>serie temporal” “serie de tiempo” o “serie cronológica”</a:t>
                </a:r>
                <a:r>
                  <a:rPr lang="es-ES" dirty="0"/>
                  <a:t>. </a:t>
                </a:r>
              </a:p>
              <a:p>
                <a:pPr algn="just"/>
                <a:r>
                  <a:rPr lang="es-ES" dirty="0"/>
                  <a:t>En general, diremos que </a:t>
                </a:r>
                <a:r>
                  <a:rPr lang="es-ES" i="1" dirty="0">
                    <a:latin typeface="Times New Roman" panose="02020603050405020304" pitchFamily="18" charset="0"/>
                    <a:cs typeface="Times New Roman" panose="02020603050405020304" pitchFamily="18" charset="0"/>
                  </a:rPr>
                  <a:t>t </a:t>
                </a:r>
                <a:r>
                  <a:rPr lang="es-ES" dirty="0">
                    <a:latin typeface="Times New Roman" panose="02020603050405020304" pitchFamily="18" charset="0"/>
                    <a:cs typeface="Times New Roman" panose="02020603050405020304" pitchFamily="18" charset="0"/>
                  </a:rPr>
                  <a:t>= 0,1,...,</a:t>
                </a:r>
                <a:r>
                  <a:rPr lang="es-ES" i="1" dirty="0">
                    <a:latin typeface="Times New Roman" panose="02020603050405020304" pitchFamily="18" charset="0"/>
                    <a:cs typeface="Times New Roman" panose="02020603050405020304" pitchFamily="18" charset="0"/>
                  </a:rPr>
                  <a:t>T</a:t>
                </a:r>
                <a:r>
                  <a:rPr lang="es-ES" dirty="0">
                    <a:latin typeface="Times New Roman" panose="02020603050405020304" pitchFamily="18" charset="0"/>
                    <a:cs typeface="Times New Roman" panose="02020603050405020304" pitchFamily="18" charset="0"/>
                  </a:rPr>
                  <a:t>, </a:t>
                </a:r>
                <a:r>
                  <a:rPr lang="es-ES" dirty="0"/>
                  <a:t>indicando </a:t>
                </a:r>
                <a:r>
                  <a:rPr lang="es-ES" i="1" dirty="0">
                    <a:latin typeface="Times New Roman" panose="02020603050405020304" pitchFamily="18" charset="0"/>
                    <a:cs typeface="Times New Roman" panose="02020603050405020304" pitchFamily="18" charset="0"/>
                  </a:rPr>
                  <a:t>t </a:t>
                </a:r>
                <a:r>
                  <a:rPr lang="es-ES" dirty="0">
                    <a:latin typeface="Times New Roman" panose="02020603050405020304" pitchFamily="18" charset="0"/>
                    <a:cs typeface="Times New Roman" panose="02020603050405020304" pitchFamily="18" charset="0"/>
                  </a:rPr>
                  <a:t>= 0</a:t>
                </a:r>
                <a:r>
                  <a:rPr lang="es-ES" dirty="0"/>
                  <a:t> el momento “inicial” de la serie y </a:t>
                </a:r>
                <a:r>
                  <a:rPr lang="es-ES" i="1" dirty="0">
                    <a:latin typeface="Times New Roman" panose="02020603050405020304" pitchFamily="18" charset="0"/>
                    <a:cs typeface="Times New Roman" panose="02020603050405020304" pitchFamily="18" charset="0"/>
                  </a:rPr>
                  <a:t>t </a:t>
                </a:r>
                <a:r>
                  <a:rPr lang="es-ES" dirty="0">
                    <a:latin typeface="Times New Roman" panose="02020603050405020304" pitchFamily="18" charset="0"/>
                    <a:cs typeface="Times New Roman" panose="02020603050405020304" pitchFamily="18" charset="0"/>
                  </a:rPr>
                  <a:t>= </a:t>
                </a:r>
                <a:r>
                  <a:rPr lang="es-ES" i="1" dirty="0">
                    <a:latin typeface="Times New Roman" panose="02020603050405020304" pitchFamily="18" charset="0"/>
                    <a:cs typeface="Times New Roman" panose="02020603050405020304" pitchFamily="18" charset="0"/>
                  </a:rPr>
                  <a:t>T</a:t>
                </a:r>
                <a:r>
                  <a:rPr lang="es-ES" dirty="0"/>
                  <a:t> el final, como convención.</a:t>
                </a:r>
              </a:p>
              <a:p>
                <a:pPr marL="0" indent="0" algn="ctr">
                  <a:spcAft>
                    <a:spcPts val="600"/>
                  </a:spcAft>
                  <a:buNone/>
                </a:pPr>
                <a:endParaRPr lang="es-ES" dirty="0">
                  <a:solidFill>
                    <a:schemeClr val="tx1"/>
                  </a:solidFill>
                  <a:latin typeface="Arial" panose="020B0604020202020204" pitchFamily="34" charset="0"/>
                  <a:ea typeface="Calibri" panose="020F0502020204030204" pitchFamily="34" charset="0"/>
                </a:endParaRPr>
              </a:p>
              <a:p>
                <a:endParaRPr lang="es-ES" sz="2400" dirty="0">
                  <a:solidFill>
                    <a:schemeClr val="tx1"/>
                  </a:solidFill>
                </a:endParaRPr>
              </a:p>
            </p:txBody>
          </p:sp>
        </mc:Choice>
        <mc:Fallback xmlns="">
          <p:sp>
            <p:nvSpPr>
              <p:cNvPr id="4" name="Marcador de contenido 2">
                <a:extLst>
                  <a:ext uri="{FF2B5EF4-FFF2-40B4-BE49-F238E27FC236}">
                    <a16:creationId xmlns:a16="http://schemas.microsoft.com/office/drawing/2014/main" id="{316ECA0A-FB9F-C89B-D093-EAC442210733}"/>
                  </a:ext>
                </a:extLst>
              </p:cNvPr>
              <p:cNvSpPr>
                <a:spLocks noGrp="1" noRot="1" noChangeAspect="1" noMove="1" noResize="1" noEditPoints="1" noAdjustHandles="1" noChangeArrowheads="1" noChangeShapeType="1" noTextEdit="1"/>
              </p:cNvSpPr>
              <p:nvPr>
                <p:ph idx="4294967295"/>
              </p:nvPr>
            </p:nvSpPr>
            <p:spPr>
              <a:xfrm>
                <a:off x="491710" y="1550718"/>
                <a:ext cx="8272462" cy="3359150"/>
              </a:xfrm>
              <a:blipFill>
                <a:blip r:embed="rId2"/>
                <a:stretch>
                  <a:fillRect r="-590"/>
                </a:stretch>
              </a:blipFill>
            </p:spPr>
            <p:txBody>
              <a:bodyPr/>
              <a:lstStyle/>
              <a:p>
                <a:r>
                  <a:rPr lang="es-CL">
                    <a:noFill/>
                  </a:rPr>
                  <a:t> </a:t>
                </a:r>
              </a:p>
            </p:txBody>
          </p:sp>
        </mc:Fallback>
      </mc:AlternateContent>
    </p:spTree>
    <p:extLst>
      <p:ext uri="{BB962C8B-B14F-4D97-AF65-F5344CB8AC3E}">
        <p14:creationId xmlns:p14="http://schemas.microsoft.com/office/powerpoint/2010/main" val="288707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Marcador de contenido 2">
                <a:extLst>
                  <a:ext uri="{FF2B5EF4-FFF2-40B4-BE49-F238E27FC236}">
                    <a16:creationId xmlns:a16="http://schemas.microsoft.com/office/drawing/2014/main" id="{316ECA0A-FB9F-C89B-D093-EAC442210733}"/>
                  </a:ext>
                </a:extLst>
              </p:cNvPr>
              <p:cNvSpPr>
                <a:spLocks noGrp="1"/>
              </p:cNvSpPr>
              <p:nvPr>
                <p:ph idx="4294967295"/>
              </p:nvPr>
            </p:nvSpPr>
            <p:spPr>
              <a:xfrm>
                <a:off x="576117" y="1177925"/>
                <a:ext cx="8272462" cy="3359150"/>
              </a:xfrm>
            </p:spPr>
            <p:txBody>
              <a:bodyPr>
                <a:normAutofit lnSpcReduction="10000"/>
              </a:bodyPr>
              <a:lstStyle/>
              <a:p>
                <a:pPr marL="0" indent="0" algn="just">
                  <a:spcAft>
                    <a:spcPts val="600"/>
                  </a:spcAft>
                  <a:buNone/>
                </a:pPr>
                <a:r>
                  <a:rPr lang="es-CL" dirty="0">
                    <a:solidFill>
                      <a:schemeClr val="tx1"/>
                    </a:solidFill>
                    <a:effectLst/>
                    <a:latin typeface="Arial" panose="020B0604020202020204" pitchFamily="34" charset="0"/>
                    <a:ea typeface="Calibri" panose="020F0502020204030204" pitchFamily="34" charset="0"/>
                  </a:rPr>
                  <a:t>Una serie de tiempo se puede expresar como:</a:t>
                </a:r>
              </a:p>
              <a:p>
                <a:pPr marL="0" indent="0" algn="just">
                  <a:spcAft>
                    <a:spcPts val="600"/>
                  </a:spcAft>
                  <a:buNone/>
                </a:pPr>
                <a:endParaRPr lang="es-ES" dirty="0">
                  <a:solidFill>
                    <a:schemeClr val="tx1"/>
                  </a:solidFill>
                  <a:effectLst/>
                  <a:latin typeface="Arial" panose="020B0604020202020204" pitchFamily="34" charset="0"/>
                  <a:ea typeface="Calibri" panose="020F0502020204030204" pitchFamily="34" charset="0"/>
                </a:endParaRPr>
              </a:p>
              <a:p>
                <a:pPr marL="0" indent="0" algn="ctr">
                  <a:spcAft>
                    <a:spcPts val="600"/>
                  </a:spcAft>
                  <a:buNone/>
                </a:pP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sz="2100" i="1" dirty="0">
                    <a:solidFill>
                      <a:schemeClr val="tx1"/>
                    </a:solidFill>
                    <a:highlight>
                      <a:srgbClr val="FFFFFF"/>
                    </a:highlight>
                    <a:latin typeface="Times New Roman" panose="02020603050405020304" pitchFamily="18" charset="0"/>
                    <a:ea typeface="Calibri" panose="020F0502020204030204" pitchFamily="34" charset="0"/>
                  </a:rPr>
                  <a:t>y</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sz="2100" dirty="0">
                    <a:solidFill>
                      <a:schemeClr val="tx1"/>
                    </a:solidFill>
                    <a:latin typeface="Arial" panose="020B0604020202020204" pitchFamily="34" charset="0"/>
                    <a:ea typeface="Calibri" panose="020F0502020204030204" pitchFamily="34" charset="0"/>
                  </a:rPr>
                  <a:t>…</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a:t>
                </a:r>
                <a:r>
                  <a:rPr lang="es-CL" sz="2100"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sz="2100" i="1">
                            <a:solidFill>
                              <a:schemeClr val="tx1"/>
                            </a:solidFill>
                            <a:latin typeface="Cambria Math" panose="02040503050406030204" pitchFamily="18" charset="0"/>
                            <a:ea typeface="Calibri" panose="020F0502020204030204" pitchFamily="34" charset="0"/>
                          </a:rPr>
                        </m:ctrlPr>
                      </m:sSubPr>
                      <m:e>
                        <m:r>
                          <a:rPr lang="es-ES" sz="2100" i="1">
                            <a:solidFill>
                              <a:schemeClr val="tx1"/>
                            </a:solidFill>
                            <a:latin typeface="Cambria Math" panose="02040503050406030204" pitchFamily="18" charset="0"/>
                            <a:ea typeface="Calibri" panose="020F0502020204030204" pitchFamily="34" charset="0"/>
                          </a:rPr>
                          <m:t>𝑦</m:t>
                        </m:r>
                      </m:e>
                      <m:sub>
                        <m:r>
                          <a:rPr lang="es-CL" sz="2100" i="1">
                            <a:solidFill>
                              <a:schemeClr val="tx1"/>
                            </a:solidFill>
                            <a:latin typeface="Cambria Math" panose="02040503050406030204" pitchFamily="18" charset="0"/>
                            <a:ea typeface="Calibri" panose="020F0502020204030204" pitchFamily="34" charset="0"/>
                          </a:rPr>
                          <m:t>1</m:t>
                        </m:r>
                      </m:sub>
                    </m:sSub>
                  </m:oMath>
                </a14:m>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a:t>
                </a:r>
                <a:r>
                  <a:rPr lang="es-CL" sz="2100"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sz="2100" i="1">
                            <a:solidFill>
                              <a:schemeClr val="tx1"/>
                            </a:solidFill>
                            <a:latin typeface="Cambria Math" panose="02040503050406030204" pitchFamily="18" charset="0"/>
                            <a:ea typeface="Calibri" panose="020F0502020204030204" pitchFamily="34" charset="0"/>
                          </a:rPr>
                        </m:ctrlPr>
                      </m:sSubPr>
                      <m:e>
                        <m:r>
                          <a:rPr lang="es-ES" sz="2100" i="1">
                            <a:solidFill>
                              <a:schemeClr val="tx1"/>
                            </a:solidFill>
                            <a:latin typeface="Cambria Math" panose="02040503050406030204" pitchFamily="18" charset="0"/>
                            <a:ea typeface="Calibri" panose="020F0502020204030204" pitchFamily="34" charset="0"/>
                          </a:rPr>
                          <m:t>𝑦</m:t>
                        </m:r>
                      </m:e>
                      <m:sub>
                        <m:r>
                          <a:rPr lang="es-CL" sz="2100" i="1">
                            <a:solidFill>
                              <a:schemeClr val="tx1"/>
                            </a:solidFill>
                            <a:latin typeface="Cambria Math" panose="02040503050406030204" pitchFamily="18" charset="0"/>
                            <a:ea typeface="Calibri" panose="020F0502020204030204" pitchFamily="34" charset="0"/>
                          </a:rPr>
                          <m:t>2</m:t>
                        </m:r>
                      </m:sub>
                    </m:sSub>
                  </m:oMath>
                </a14:m>
                <a:r>
                  <a:rPr lang="es-CL" sz="2100" dirty="0">
                    <a:solidFill>
                      <a:schemeClr val="tx1"/>
                    </a:solidFill>
                    <a:latin typeface="Arial" panose="020B0604020202020204" pitchFamily="34" charset="0"/>
                    <a:ea typeface="Times New Roman" panose="02020603050405020304" pitchFamily="18" charset="0"/>
                  </a:rPr>
                  <a:t>,</a:t>
                </a:r>
                <a:r>
                  <a:rPr lang="es-CL" sz="2100" dirty="0">
                    <a:solidFill>
                      <a:schemeClr val="tx1"/>
                    </a:solidFill>
                    <a:latin typeface="Arial" panose="020B0604020202020204" pitchFamily="34" charset="0"/>
                    <a:ea typeface="Calibri" panose="020F0502020204030204" pitchFamily="34" charset="0"/>
                  </a:rPr>
                  <a:t>…, </a:t>
                </a:r>
                <a:r>
                  <a:rPr lang="es-CL" sz="2100" i="1" dirty="0">
                    <a:solidFill>
                      <a:schemeClr val="tx1"/>
                    </a:solidFill>
                    <a:highlight>
                      <a:srgbClr val="FFFFFF"/>
                    </a:highlight>
                    <a:latin typeface="Times New Roman" panose="02020603050405020304" pitchFamily="18" charset="0"/>
                    <a:ea typeface="Calibri" panose="020F0502020204030204" pitchFamily="34" charset="0"/>
                  </a:rPr>
                  <a:t>y</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 </a:t>
                </a:r>
                <a:r>
                  <a:rPr lang="es-CL" sz="2100" dirty="0">
                    <a:solidFill>
                      <a:schemeClr val="tx1"/>
                    </a:solidFill>
                    <a:latin typeface="Arial" panose="020B0604020202020204" pitchFamily="34" charset="0"/>
                    <a:ea typeface="Calibri" panose="020F0502020204030204" pitchFamily="34" charset="0"/>
                  </a:rPr>
                  <a:t>o</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14:m>
                  <m:oMath xmlns:m="http://schemas.openxmlformats.org/officeDocument/2006/math">
                    <m:sSub>
                      <m:sSubPr>
                        <m:ctrlPr>
                          <a:rPr lang="es-ES" sz="2100" i="1">
                            <a:solidFill>
                              <a:schemeClr val="tx1"/>
                            </a:solidFill>
                            <a:latin typeface="Cambria Math" panose="02040503050406030204" pitchFamily="18" charset="0"/>
                            <a:ea typeface="Calibri" panose="020F0502020204030204" pitchFamily="34" charset="0"/>
                          </a:rPr>
                        </m:ctrlPr>
                      </m:sSubPr>
                      <m:e>
                        <m:r>
                          <a:rPr lang="es-ES" sz="2100" i="1">
                            <a:solidFill>
                              <a:schemeClr val="tx1"/>
                            </a:solidFill>
                            <a:latin typeface="Cambria Math" panose="02040503050406030204" pitchFamily="18" charset="0"/>
                            <a:ea typeface="Calibri" panose="020F0502020204030204" pitchFamily="34" charset="0"/>
                          </a:rPr>
                          <m:t>𝑦</m:t>
                        </m:r>
                      </m:e>
                      <m:sub>
                        <m:r>
                          <a:rPr lang="es-CL" sz="2100" i="1">
                            <a:solidFill>
                              <a:schemeClr val="tx1"/>
                            </a:solidFill>
                            <a:latin typeface="Cambria Math" panose="02040503050406030204" pitchFamily="18" charset="0"/>
                            <a:ea typeface="Calibri" panose="020F0502020204030204" pitchFamily="34" charset="0"/>
                          </a:rPr>
                          <m:t>𝑡</m:t>
                        </m:r>
                      </m:sub>
                    </m:sSub>
                  </m:oMath>
                </a14:m>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sz="2100" dirty="0">
                    <a:solidFill>
                      <a:schemeClr val="tx1"/>
                    </a:solidFill>
                    <a:highlight>
                      <a:srgbClr val="FFFFFF"/>
                    </a:highlight>
                    <a:latin typeface="MJXc-TeX-math-Iw"/>
                    <a:ea typeface="Calibri" panose="020F0502020204030204" pitchFamily="34" charset="0"/>
                    <a:cs typeface="Helvetica" panose="020B0604020202020204" pitchFamily="34" charset="0"/>
                  </a:rPr>
                  <a:t>t</a:t>
                </a:r>
                <a:r>
                  <a:rPr lang="es-CL" sz="2100" dirty="0">
                    <a:solidFill>
                      <a:schemeClr val="tx1"/>
                    </a:solidFill>
                    <a:highlight>
                      <a:srgbClr val="FFFFFF"/>
                    </a:highlight>
                    <a:latin typeface="MJXc-TeX-main-Rw"/>
                    <a:ea typeface="Calibri" panose="020F0502020204030204" pitchFamily="34" charset="0"/>
                    <a:cs typeface="Helvetica" panose="020B0604020202020204" pitchFamily="34" charset="0"/>
                  </a:rPr>
                  <a:t>=−∞</a:t>
                </a:r>
              </a:p>
              <a:p>
                <a:pPr marL="0" indent="0" algn="ctr">
                  <a:spcAft>
                    <a:spcPts val="600"/>
                  </a:spcAft>
                  <a:buNone/>
                </a:pPr>
                <a:endParaRPr lang="es-CL" dirty="0">
                  <a:solidFill>
                    <a:schemeClr val="tx1"/>
                  </a:solidFill>
                  <a:highlight>
                    <a:srgbClr val="FFFFFF"/>
                  </a:highlight>
                  <a:latin typeface="MJXc-TeX-main-Rw"/>
                  <a:ea typeface="Calibri" panose="020F0502020204030204" pitchFamily="34" charset="0"/>
                  <a:cs typeface="Helvetica" panose="020B0604020202020204" pitchFamily="34" charset="0"/>
                </a:endParaRPr>
              </a:p>
              <a:p>
                <a:pPr marL="0" indent="0">
                  <a:spcAft>
                    <a:spcPts val="600"/>
                  </a:spcAft>
                  <a:buNone/>
                </a:pPr>
                <a:r>
                  <a:rPr lang="es-CL" dirty="0">
                    <a:solidFill>
                      <a:schemeClr val="tx1"/>
                    </a:solidFill>
                    <a:effectLst/>
                    <a:latin typeface="Arial" panose="020B0604020202020204" pitchFamily="34" charset="0"/>
                    <a:ea typeface="Calibri" panose="020F0502020204030204" pitchFamily="34" charset="0"/>
                  </a:rPr>
                  <a:t>Una serie de tiempo</a:t>
                </a:r>
                <a:r>
                  <a:rPr lang="es-CL" dirty="0">
                    <a:solidFill>
                      <a:schemeClr val="tx1"/>
                    </a:solidFill>
                    <a:effectLst/>
                    <a:highlight>
                      <a:srgbClr val="FFFFFF"/>
                    </a:highlight>
                    <a:latin typeface="MJXc-TeX-main-Rw"/>
                    <a:ea typeface="Calibri" panose="020F0502020204030204" pitchFamily="34" charset="0"/>
                    <a:cs typeface="Helvetica" panose="020B0604020202020204" pitchFamily="34" charset="0"/>
                  </a:rPr>
                  <a:t> </a:t>
                </a:r>
                <a:r>
                  <a:rPr lang="es-CL" dirty="0">
                    <a:solidFill>
                      <a:schemeClr val="tx1"/>
                    </a:solidFill>
                    <a:highlight>
                      <a:srgbClr val="FFFFFF"/>
                    </a:highlight>
                    <a:latin typeface="MJXc-TeX-main-Rw"/>
                    <a:ea typeface="Calibri" panose="020F0502020204030204" pitchFamily="34" charset="0"/>
                    <a:cs typeface="Helvetica" panose="020B0604020202020204" pitchFamily="34" charset="0"/>
                  </a:rPr>
                  <a:t>{</a:t>
                </a:r>
                <a:r>
                  <a:rPr lang="es-CL"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i="1">
                            <a:solidFill>
                              <a:schemeClr val="tx1"/>
                            </a:solidFill>
                            <a:latin typeface="Cambria Math" panose="02040503050406030204" pitchFamily="18" charset="0"/>
                            <a:ea typeface="Calibri" panose="020F0502020204030204" pitchFamily="34" charset="0"/>
                          </a:rPr>
                        </m:ctrlPr>
                      </m:sSubPr>
                      <m:e>
                        <m:r>
                          <a:rPr lang="es-ES" i="1">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1</m:t>
                        </m:r>
                      </m:sub>
                    </m:sSub>
                  </m:oMath>
                </a14:m>
                <a:r>
                  <a:rPr lang="es-CL" dirty="0">
                    <a:solidFill>
                      <a:schemeClr val="tx1"/>
                    </a:solidFill>
                    <a:latin typeface="Arial" panose="020B0604020202020204" pitchFamily="34" charset="0"/>
                    <a:ea typeface="Times New Roman" panose="02020603050405020304" pitchFamily="18" charset="0"/>
                  </a:rPr>
                  <a:t>,</a:t>
                </a:r>
                <a:r>
                  <a:rPr lang="es-CL" dirty="0">
                    <a:solidFill>
                      <a:schemeClr val="tx1"/>
                    </a:solidFill>
                    <a:latin typeface="Arial" panose="020B0604020202020204" pitchFamily="34" charset="0"/>
                    <a:ea typeface="Calibri" panose="020F0502020204030204" pitchFamily="34" charset="0"/>
                  </a:rPr>
                  <a:t>…</a:t>
                </a:r>
                <a:r>
                  <a:rPr lang="es-CL" dirty="0">
                    <a:solidFill>
                      <a:schemeClr val="tx1"/>
                    </a:solidFill>
                    <a:latin typeface="Arial" panose="020B0604020202020204" pitchFamily="34" charset="0"/>
                    <a:ea typeface="Times New Roman" panose="02020603050405020304" pitchFamily="18" charset="0"/>
                  </a:rPr>
                  <a:t>, </a:t>
                </a:r>
                <a14:m>
                  <m:oMath xmlns:m="http://schemas.openxmlformats.org/officeDocument/2006/math">
                    <m:sSub>
                      <m:sSubPr>
                        <m:ctrlPr>
                          <a:rPr lang="es-ES" i="1">
                            <a:solidFill>
                              <a:schemeClr val="tx1"/>
                            </a:solidFill>
                            <a:latin typeface="Cambria Math" panose="02040503050406030204" pitchFamily="18" charset="0"/>
                            <a:ea typeface="Calibri" panose="020F0502020204030204" pitchFamily="34" charset="0"/>
                          </a:rPr>
                        </m:ctrlPr>
                      </m:sSubPr>
                      <m:e>
                        <m:r>
                          <a:rPr lang="es-ES" i="1">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𝑇</m:t>
                        </m:r>
                      </m:sub>
                    </m:sSub>
                  </m:oMath>
                </a14:m>
                <a:r>
                  <a:rPr lang="es-CL" dirty="0">
                    <a:solidFill>
                      <a:schemeClr val="tx1"/>
                    </a:solidFill>
                    <a:highlight>
                      <a:srgbClr val="FFFFFF"/>
                    </a:highlight>
                    <a:latin typeface="MJXc-TeX-main-Rw"/>
                    <a:ea typeface="Calibri" panose="020F0502020204030204" pitchFamily="34" charset="0"/>
                    <a:cs typeface="Helvetica" panose="020B0604020202020204" pitchFamily="34" charset="0"/>
                  </a:rPr>
                  <a:t>} </a:t>
                </a:r>
                <a:r>
                  <a:rPr lang="es-CL" dirty="0">
                    <a:solidFill>
                      <a:schemeClr val="tx1"/>
                    </a:solidFill>
                    <a:effectLst/>
                    <a:latin typeface="Arial" panose="020B0604020202020204" pitchFamily="34" charset="0"/>
                    <a:ea typeface="Calibri" panose="020F0502020204030204" pitchFamily="34" charset="0"/>
                  </a:rPr>
                  <a:t>contiene los valores observados de </a:t>
                </a:r>
                <a14:m>
                  <m:oMath xmlns:m="http://schemas.openxmlformats.org/officeDocument/2006/math">
                    <m:sSub>
                      <m:sSubPr>
                        <m:ctrlPr>
                          <a:rPr lang="es-ES" i="1">
                            <a:solidFill>
                              <a:schemeClr val="tx1"/>
                            </a:solidFill>
                            <a:latin typeface="Cambria Math" panose="02040503050406030204" pitchFamily="18" charset="0"/>
                            <a:ea typeface="Calibri" panose="020F0502020204030204" pitchFamily="34" charset="0"/>
                          </a:rPr>
                        </m:ctrlPr>
                      </m:sSubPr>
                      <m:e>
                        <m:r>
                          <a:rPr lang="es-ES" i="1">
                            <a:solidFill>
                              <a:schemeClr val="tx1"/>
                            </a:solidFill>
                            <a:latin typeface="Cambria Math" panose="02040503050406030204" pitchFamily="18" charset="0"/>
                            <a:ea typeface="Calibri" panose="020F0502020204030204" pitchFamily="34" charset="0"/>
                          </a:rPr>
                          <m:t>𝑦</m:t>
                        </m:r>
                      </m:e>
                      <m:sub>
                        <m:r>
                          <a:rPr lang="es-CL" i="1">
                            <a:solidFill>
                              <a:schemeClr val="tx1"/>
                            </a:solidFill>
                            <a:latin typeface="Cambria Math" panose="02040503050406030204" pitchFamily="18" charset="0"/>
                            <a:ea typeface="Calibri" panose="020F0502020204030204" pitchFamily="34" charset="0"/>
                          </a:rPr>
                          <m:t>𝑡</m:t>
                        </m:r>
                      </m:sub>
                    </m:sSub>
                  </m:oMath>
                </a14:m>
                <a:r>
                  <a:rPr lang="es-CL" dirty="0">
                    <a:solidFill>
                      <a:schemeClr val="tx1"/>
                    </a:solidFill>
                    <a:effectLst/>
                    <a:latin typeface="Arial" panose="020B0604020202020204" pitchFamily="34" charset="0"/>
                    <a:ea typeface="Times New Roman" panose="02020603050405020304" pitchFamily="18" charset="0"/>
                  </a:rPr>
                  <a:t>,</a:t>
                </a:r>
                <a:r>
                  <a:rPr lang="es-CL" dirty="0">
                    <a:solidFill>
                      <a:schemeClr val="tx1"/>
                    </a:solidFill>
                    <a:effectLst/>
                    <a:latin typeface="Arial" panose="020B0604020202020204" pitchFamily="34" charset="0"/>
                    <a:ea typeface="Calibri" panose="020F0502020204030204" pitchFamily="34" charset="0"/>
                  </a:rPr>
                  <a:t> que</a:t>
                </a:r>
                <a:r>
                  <a:rPr lang="es-CL" dirty="0">
                    <a:solidFill>
                      <a:schemeClr val="tx1"/>
                    </a:solidFill>
                    <a:effectLst/>
                    <a:latin typeface="Arial" panose="020B0604020202020204" pitchFamily="34" charset="0"/>
                    <a:ea typeface="Times New Roman" panose="02020603050405020304" pitchFamily="18" charset="0"/>
                  </a:rPr>
                  <a:t> </a:t>
                </a:r>
                <a:r>
                  <a:rPr lang="es-CL" dirty="0">
                    <a:solidFill>
                      <a:schemeClr val="tx1"/>
                    </a:solidFill>
                    <a:effectLst/>
                    <a:latin typeface="Arial" panose="020B0604020202020204" pitchFamily="34" charset="0"/>
                    <a:ea typeface="Calibri" panose="020F0502020204030204" pitchFamily="34" charset="0"/>
                  </a:rPr>
                  <a:t>es la variable estudiada en el instante </a:t>
                </a:r>
                <a:r>
                  <a:rPr lang="es-CL" i="1" dirty="0">
                    <a:solidFill>
                      <a:schemeClr val="tx1"/>
                    </a:solidFill>
                    <a:latin typeface="Times New Roman" panose="02020603050405020304" pitchFamily="18" charset="0"/>
                    <a:ea typeface="Calibri" panose="020F0502020204030204" pitchFamily="34" charset="0"/>
                  </a:rPr>
                  <a:t>t</a:t>
                </a:r>
                <a:r>
                  <a:rPr lang="es-CL" i="1" dirty="0">
                    <a:solidFill>
                      <a:schemeClr val="tx1"/>
                    </a:solidFill>
                    <a:effectLst/>
                    <a:latin typeface="Times New Roman" panose="02020603050405020304" pitchFamily="18" charset="0"/>
                    <a:ea typeface="Calibri" panose="020F0502020204030204" pitchFamily="34" charset="0"/>
                  </a:rPr>
                  <a:t>.</a:t>
                </a:r>
              </a:p>
              <a:p>
                <a:pPr marL="0" indent="0">
                  <a:spcAft>
                    <a:spcPts val="600"/>
                  </a:spcAft>
                  <a:buNone/>
                </a:pPr>
                <a:r>
                  <a:rPr lang="es-ES" dirty="0">
                    <a:solidFill>
                      <a:schemeClr val="tx1"/>
                    </a:solidFill>
                    <a:effectLst/>
                    <a:latin typeface="Arial" panose="020B0604020202020204" pitchFamily="34" charset="0"/>
                    <a:ea typeface="Calibri" panose="020F0502020204030204" pitchFamily="34" charset="0"/>
                  </a:rPr>
                  <a:t>Donde:</a:t>
                </a:r>
              </a:p>
              <a:p>
                <a:pPr marL="0" indent="0">
                  <a:spcAft>
                    <a:spcPts val="600"/>
                  </a:spcAft>
                  <a:buNone/>
                </a:pPr>
                <a:r>
                  <a:rPr lang="es-CL" i="1" dirty="0">
                    <a:solidFill>
                      <a:schemeClr val="tx1"/>
                    </a:solidFill>
                    <a:latin typeface="Times New Roman" panose="02020603050405020304" pitchFamily="18" charset="0"/>
                    <a:ea typeface="Calibri" panose="020F0502020204030204" pitchFamily="34" charset="0"/>
                  </a:rPr>
                  <a:t>T</a:t>
                </a:r>
                <a:r>
                  <a:rPr lang="es-CL" dirty="0">
                    <a:solidFill>
                      <a:schemeClr val="tx1"/>
                    </a:solidFill>
                    <a:effectLst/>
                    <a:latin typeface="Arial" panose="020B0604020202020204" pitchFamily="34" charset="0"/>
                    <a:ea typeface="Calibri" panose="020F0502020204030204" pitchFamily="34" charset="0"/>
                  </a:rPr>
                  <a:t> es el número de observaciones de la serie completa (tamaño/longitud de la serie)</a:t>
                </a:r>
                <a:endParaRPr lang="es-ES" dirty="0">
                  <a:solidFill>
                    <a:schemeClr val="tx1"/>
                  </a:solidFill>
                  <a:effectLst/>
                  <a:latin typeface="Arial" panose="020B0604020202020204" pitchFamily="34" charset="0"/>
                  <a:ea typeface="Calibri" panose="020F0502020204030204" pitchFamily="34" charset="0"/>
                </a:endParaRPr>
              </a:p>
              <a:p>
                <a:pPr marL="0" indent="0" algn="ctr">
                  <a:spcAft>
                    <a:spcPts val="600"/>
                  </a:spcAft>
                  <a:buNone/>
                </a:pPr>
                <a:endParaRPr lang="es-ES" dirty="0">
                  <a:solidFill>
                    <a:schemeClr val="tx1"/>
                  </a:solidFill>
                  <a:effectLst/>
                  <a:latin typeface="Arial" panose="020B0604020202020204" pitchFamily="34" charset="0"/>
                  <a:ea typeface="Calibri" panose="020F0502020204030204" pitchFamily="34" charset="0"/>
                </a:endParaRPr>
              </a:p>
              <a:p>
                <a:endParaRPr lang="es-ES" dirty="0">
                  <a:solidFill>
                    <a:schemeClr val="tx1"/>
                  </a:solidFill>
                </a:endParaRPr>
              </a:p>
            </p:txBody>
          </p:sp>
        </mc:Choice>
        <mc:Fallback xmlns="">
          <p:sp>
            <p:nvSpPr>
              <p:cNvPr id="4" name="Marcador de contenido 2">
                <a:extLst>
                  <a:ext uri="{FF2B5EF4-FFF2-40B4-BE49-F238E27FC236}">
                    <a16:creationId xmlns:a16="http://schemas.microsoft.com/office/drawing/2014/main" id="{316ECA0A-FB9F-C89B-D093-EAC442210733}"/>
                  </a:ext>
                </a:extLst>
              </p:cNvPr>
              <p:cNvSpPr>
                <a:spLocks noGrp="1" noRot="1" noChangeAspect="1" noMove="1" noResize="1" noEditPoints="1" noAdjustHandles="1" noChangeArrowheads="1" noChangeShapeType="1" noTextEdit="1"/>
              </p:cNvSpPr>
              <p:nvPr>
                <p:ph idx="4294967295"/>
              </p:nvPr>
            </p:nvSpPr>
            <p:spPr>
              <a:xfrm>
                <a:off x="576117" y="1177925"/>
                <a:ext cx="8272462" cy="3359150"/>
              </a:xfrm>
              <a:blipFill>
                <a:blip r:embed="rId2"/>
                <a:stretch>
                  <a:fillRect l="-663"/>
                </a:stretch>
              </a:blipFill>
            </p:spPr>
            <p:txBody>
              <a:bodyPr/>
              <a:lstStyle/>
              <a:p>
                <a:r>
                  <a:rPr lang="es-CL">
                    <a:noFill/>
                  </a:rPr>
                  <a:t> </a:t>
                </a:r>
              </a:p>
            </p:txBody>
          </p:sp>
        </mc:Fallback>
      </mc:AlternateContent>
    </p:spTree>
    <p:extLst>
      <p:ext uri="{BB962C8B-B14F-4D97-AF65-F5344CB8AC3E}">
        <p14:creationId xmlns:p14="http://schemas.microsoft.com/office/powerpoint/2010/main" val="766211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p:txBody>
          <a:bodyPr anchor="b">
            <a:normAutofit/>
          </a:bodyPr>
          <a:lstStyle/>
          <a:p>
            <a:r>
              <a:rPr lang="es-ES" sz="2100" dirty="0">
                <a:solidFill>
                  <a:schemeClr val="bg1"/>
                </a:solidFill>
              </a:rPr>
              <a:t>INTRODUCCIÓN A LAS SERIES DE TIEMPO</a:t>
            </a:r>
          </a:p>
        </p:txBody>
      </p:sp>
      <p:sp>
        <p:nvSpPr>
          <p:cNvPr id="7" name="Marcador de contenido 6">
            <a:extLst>
              <a:ext uri="{FF2B5EF4-FFF2-40B4-BE49-F238E27FC236}">
                <a16:creationId xmlns:a16="http://schemas.microsoft.com/office/drawing/2014/main" id="{9EE00CCC-A7AE-79C7-E889-22DE4F41CEFA}"/>
              </a:ext>
            </a:extLst>
          </p:cNvPr>
          <p:cNvSpPr>
            <a:spLocks noGrp="1"/>
          </p:cNvSpPr>
          <p:nvPr>
            <p:ph idx="4294967295"/>
          </p:nvPr>
        </p:nvSpPr>
        <p:spPr>
          <a:xfrm>
            <a:off x="61553" y="88775"/>
            <a:ext cx="6148944" cy="1035050"/>
          </a:xfrm>
        </p:spPr>
        <p:txBody>
          <a:bodyPr>
            <a:normAutofit fontScale="92500" lnSpcReduction="10000"/>
          </a:bodyPr>
          <a:lstStyle/>
          <a:p>
            <a:pPr marL="0" indent="0">
              <a:buNone/>
            </a:pPr>
            <a:r>
              <a:rPr lang="es-ES" dirty="0"/>
              <a:t>La</a:t>
            </a:r>
            <a:r>
              <a:rPr lang="es-ES" b="1" dirty="0"/>
              <a:t> frecuencia </a:t>
            </a:r>
            <a:r>
              <a:rPr lang="es-ES" dirty="0"/>
              <a:t>de una serie indica cada cuánto tiempo se representa la información disponible.</a:t>
            </a:r>
          </a:p>
          <a:p>
            <a:pPr>
              <a:buFont typeface="Wingdings" panose="05000000000000000000" pitchFamily="2" charset="2"/>
              <a:buChar char="Ø"/>
            </a:pPr>
            <a:r>
              <a:rPr lang="es-ES" dirty="0"/>
              <a:t>Ejemplo:</a:t>
            </a:r>
          </a:p>
        </p:txBody>
      </p:sp>
      <p:grpSp>
        <p:nvGrpSpPr>
          <p:cNvPr id="4" name="Grupo 3">
            <a:extLst>
              <a:ext uri="{FF2B5EF4-FFF2-40B4-BE49-F238E27FC236}">
                <a16:creationId xmlns:a16="http://schemas.microsoft.com/office/drawing/2014/main" id="{59C6090D-E06A-10B5-689E-4DCAE607FBD5}"/>
              </a:ext>
            </a:extLst>
          </p:cNvPr>
          <p:cNvGrpSpPr/>
          <p:nvPr/>
        </p:nvGrpSpPr>
        <p:grpSpPr>
          <a:xfrm>
            <a:off x="1560952" y="1235525"/>
            <a:ext cx="6444760" cy="3261685"/>
            <a:chOff x="1061882" y="1887794"/>
            <a:chExt cx="8593013" cy="4833872"/>
          </a:xfrm>
        </p:grpSpPr>
        <p:pic>
          <p:nvPicPr>
            <p:cNvPr id="6" name="Imagen 5">
              <a:extLst>
                <a:ext uri="{FF2B5EF4-FFF2-40B4-BE49-F238E27FC236}">
                  <a16:creationId xmlns:a16="http://schemas.microsoft.com/office/drawing/2014/main" id="{66C08EC8-8AD2-2C9A-62FD-E38104D6A0B8}"/>
                </a:ext>
              </a:extLst>
            </p:cNvPr>
            <p:cNvPicPr>
              <a:picLocks noChangeAspect="1"/>
            </p:cNvPicPr>
            <p:nvPr/>
          </p:nvPicPr>
          <p:blipFill>
            <a:blip r:embed="rId2"/>
            <a:stretch>
              <a:fillRect/>
            </a:stretch>
          </p:blipFill>
          <p:spPr>
            <a:xfrm>
              <a:off x="1061882" y="1887794"/>
              <a:ext cx="8593013" cy="4833872"/>
            </a:xfrm>
            <a:prstGeom prst="rect">
              <a:avLst/>
            </a:prstGeom>
          </p:spPr>
        </p:pic>
        <p:sp>
          <p:nvSpPr>
            <p:cNvPr id="8" name="CuadroTexto 7">
              <a:extLst>
                <a:ext uri="{FF2B5EF4-FFF2-40B4-BE49-F238E27FC236}">
                  <a16:creationId xmlns:a16="http://schemas.microsoft.com/office/drawing/2014/main" id="{6B2F50D6-5078-1993-F12C-EE1B731380BF}"/>
                </a:ext>
              </a:extLst>
            </p:cNvPr>
            <p:cNvSpPr txBox="1"/>
            <p:nvPr/>
          </p:nvSpPr>
          <p:spPr>
            <a:xfrm>
              <a:off x="2604663" y="4309398"/>
              <a:ext cx="1297093" cy="376308"/>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Desempleo</a:t>
              </a:r>
            </a:p>
          </p:txBody>
        </p:sp>
        <p:sp>
          <p:nvSpPr>
            <p:cNvPr id="9" name="CuadroTexto 8">
              <a:extLst>
                <a:ext uri="{FF2B5EF4-FFF2-40B4-BE49-F238E27FC236}">
                  <a16:creationId xmlns:a16="http://schemas.microsoft.com/office/drawing/2014/main" id="{9AEF65F4-25DD-1414-3177-F63D79CD6DBB}"/>
                </a:ext>
              </a:extLst>
            </p:cNvPr>
            <p:cNvSpPr txBox="1"/>
            <p:nvPr/>
          </p:nvSpPr>
          <p:spPr>
            <a:xfrm>
              <a:off x="6399982" y="4233546"/>
              <a:ext cx="1899921" cy="338555"/>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Consumo eléctrico</a:t>
              </a:r>
            </a:p>
          </p:txBody>
        </p:sp>
        <p:sp>
          <p:nvSpPr>
            <p:cNvPr id="10" name="CuadroTexto 9">
              <a:extLst>
                <a:ext uri="{FF2B5EF4-FFF2-40B4-BE49-F238E27FC236}">
                  <a16:creationId xmlns:a16="http://schemas.microsoft.com/office/drawing/2014/main" id="{B9ED4F97-6C49-5C49-15F0-B6067E03FD8A}"/>
                </a:ext>
              </a:extLst>
            </p:cNvPr>
            <p:cNvSpPr txBox="1"/>
            <p:nvPr/>
          </p:nvSpPr>
          <p:spPr>
            <a:xfrm>
              <a:off x="5890576" y="1961017"/>
              <a:ext cx="2552384" cy="338555"/>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Precio apertura acción</a:t>
              </a:r>
            </a:p>
          </p:txBody>
        </p:sp>
      </p:grpSp>
      <p:sp>
        <p:nvSpPr>
          <p:cNvPr id="11" name="CuadroTexto 10">
            <a:extLst>
              <a:ext uri="{FF2B5EF4-FFF2-40B4-BE49-F238E27FC236}">
                <a16:creationId xmlns:a16="http://schemas.microsoft.com/office/drawing/2014/main" id="{CA800735-815D-7DCF-E22A-584CE40D1A66}"/>
              </a:ext>
            </a:extLst>
          </p:cNvPr>
          <p:cNvSpPr txBox="1"/>
          <p:nvPr/>
        </p:nvSpPr>
        <p:spPr>
          <a:xfrm>
            <a:off x="2700271" y="1312282"/>
            <a:ext cx="827385" cy="253916"/>
          </a:xfrm>
          <a:prstGeom prst="rect">
            <a:avLst/>
          </a:prstGeom>
          <a:solidFill>
            <a:srgbClr val="FFFFFF"/>
          </a:solidFill>
        </p:spPr>
        <p:txBody>
          <a:bodyPr wrap="square" rtlCol="0">
            <a:spAutoFit/>
          </a:bodyPr>
          <a:lstStyle/>
          <a:p>
            <a:pPr algn="ctr"/>
            <a:r>
              <a:rPr lang="es-ES" sz="1050" dirty="0">
                <a:solidFill>
                  <a:schemeClr val="tx1">
                    <a:lumMod val="65000"/>
                    <a:lumOff val="35000"/>
                  </a:schemeClr>
                </a:solidFill>
                <a:latin typeface="+mj-lt"/>
              </a:rPr>
              <a:t>Taxis</a:t>
            </a:r>
          </a:p>
        </p:txBody>
      </p:sp>
    </p:spTree>
    <p:extLst>
      <p:ext uri="{BB962C8B-B14F-4D97-AF65-F5344CB8AC3E}">
        <p14:creationId xmlns:p14="http://schemas.microsoft.com/office/powerpoint/2010/main" val="243368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4A58BBD1-043B-D8ED-0046-60532AF9D9F8}"/>
              </a:ext>
            </a:extLst>
          </p:cNvPr>
          <p:cNvSpPr txBox="1">
            <a:spLocks/>
          </p:cNvSpPr>
          <p:nvPr/>
        </p:nvSpPr>
        <p:spPr>
          <a:xfrm>
            <a:off x="525976" y="748145"/>
            <a:ext cx="8051006" cy="302375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buFont typeface="Wingdings" panose="05000000000000000000" pitchFamily="2" charset="2"/>
              <a:buChar char="Ø"/>
            </a:pPr>
            <a:endParaRPr lang="es-ES" dirty="0">
              <a:solidFill>
                <a:schemeClr val="tx1"/>
              </a:solidFill>
            </a:endParaRPr>
          </a:p>
          <a:p>
            <a:pPr algn="just">
              <a:buFont typeface="Wingdings" panose="05000000000000000000" pitchFamily="2" charset="2"/>
              <a:buChar char="Ø"/>
            </a:pPr>
            <a:r>
              <a:rPr lang="es-ES" dirty="0">
                <a:solidFill>
                  <a:schemeClr val="tx1"/>
                </a:solidFill>
              </a:rPr>
              <a:t>Taxis: con frecuencia anual, representa el número de taxis en circulación.</a:t>
            </a:r>
          </a:p>
          <a:p>
            <a:pPr algn="just">
              <a:buFont typeface="Wingdings" panose="05000000000000000000" pitchFamily="2" charset="2"/>
              <a:buChar char="Ø"/>
            </a:pPr>
            <a:r>
              <a:rPr lang="es-ES" dirty="0">
                <a:solidFill>
                  <a:schemeClr val="tx1"/>
                </a:solidFill>
              </a:rPr>
              <a:t>Precio Apertura: con frecuencia diaria, representa el precio de la acción de una empresa.</a:t>
            </a:r>
          </a:p>
          <a:p>
            <a:pPr algn="just">
              <a:buFont typeface="Wingdings" panose="05000000000000000000" pitchFamily="2" charset="2"/>
              <a:buChar char="Ø"/>
            </a:pPr>
            <a:r>
              <a:rPr lang="es-ES" dirty="0">
                <a:solidFill>
                  <a:schemeClr val="tx1"/>
                </a:solidFill>
              </a:rPr>
              <a:t>Desempleo: con frecuencia trimestral, representa la tasa de desempleo de individuos menores de 25 años.</a:t>
            </a:r>
          </a:p>
          <a:p>
            <a:pPr algn="just">
              <a:buFont typeface="Wingdings" panose="05000000000000000000" pitchFamily="2" charset="2"/>
              <a:buChar char="Ø"/>
            </a:pPr>
            <a:r>
              <a:rPr lang="es-ES" dirty="0">
                <a:solidFill>
                  <a:schemeClr val="tx1"/>
                </a:solidFill>
              </a:rPr>
              <a:t>Consumo eléctrico: con frecuencia horaria, representa el consumo en MW hora.</a:t>
            </a:r>
          </a:p>
        </p:txBody>
      </p:sp>
    </p:spTree>
    <p:extLst>
      <p:ext uri="{BB962C8B-B14F-4D97-AF65-F5344CB8AC3E}">
        <p14:creationId xmlns:p14="http://schemas.microsoft.com/office/powerpoint/2010/main" val="205752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noAutofit/>
          </a:bodyPr>
          <a:lstStyle/>
          <a:p>
            <a:pPr>
              <a:buClr>
                <a:srgbClr val="004987"/>
              </a:buClr>
            </a:pPr>
            <a:r>
              <a:rPr lang="es-ES" sz="2700" dirty="0">
                <a:solidFill>
                  <a:srgbClr val="004987"/>
                </a:solidFill>
              </a:rPr>
              <a:t>COMPONENTES DE UNA SERIE DE TIEMPO</a:t>
            </a:r>
          </a:p>
        </p:txBody>
      </p:sp>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4932165" y="1969014"/>
            <a:ext cx="3651250" cy="2540000"/>
          </a:xfrm>
        </p:spPr>
        <p:txBody>
          <a:bodyPr>
            <a:normAutofit fontScale="62500" lnSpcReduction="20000"/>
          </a:bodyPr>
          <a:lstStyle/>
          <a:p>
            <a:pPr algn="just"/>
            <a:r>
              <a:rPr lang="es-ES" dirty="0"/>
              <a:t>Tendencia (</a:t>
            </a:r>
            <a:r>
              <a:rPr lang="es-ES" dirty="0" err="1"/>
              <a:t>Trend</a:t>
            </a:r>
            <a:r>
              <a:rPr lang="es-ES" dirty="0"/>
              <a:t>): Indica la evolución de la variable a largo plazo.</a:t>
            </a:r>
          </a:p>
          <a:p>
            <a:pPr algn="just"/>
            <a:r>
              <a:rPr lang="es-ES" dirty="0"/>
              <a:t>Estacionalidad (</a:t>
            </a:r>
            <a:r>
              <a:rPr lang="es-ES" dirty="0" err="1"/>
              <a:t>Seasonality</a:t>
            </a:r>
            <a:r>
              <a:rPr lang="es-ES" dirty="0"/>
              <a:t>): Muestra el movimiento periódico a corto plazo dentro de un mismo ciclo.</a:t>
            </a:r>
          </a:p>
          <a:p>
            <a:pPr algn="just"/>
            <a:r>
              <a:rPr lang="es-ES" dirty="0"/>
              <a:t>Ciclo (</a:t>
            </a:r>
            <a:r>
              <a:rPr lang="es-ES" dirty="0" err="1"/>
              <a:t>Cycle</a:t>
            </a:r>
            <a:r>
              <a:rPr lang="es-ES" dirty="0"/>
              <a:t>): Recoge las oscilaciones periódicas de la variable.</a:t>
            </a:r>
          </a:p>
          <a:p>
            <a:pPr algn="just"/>
            <a:r>
              <a:rPr lang="es-ES" dirty="0"/>
              <a:t>Aleatoriedad (</a:t>
            </a:r>
            <a:r>
              <a:rPr lang="es-ES" dirty="0" err="1"/>
              <a:t>Random</a:t>
            </a:r>
            <a:r>
              <a:rPr lang="es-ES" dirty="0"/>
              <a:t>): Variaciones aleatorias o estocásticas en los datos que no pueden explicarse por la tendencia, la estacionalidad o los ciclos.</a:t>
            </a:r>
          </a:p>
        </p:txBody>
      </p:sp>
      <p:pic>
        <p:nvPicPr>
          <p:cNvPr id="8" name="Marcador de contenido 4">
            <a:extLst>
              <a:ext uri="{FF2B5EF4-FFF2-40B4-BE49-F238E27FC236}">
                <a16:creationId xmlns:a16="http://schemas.microsoft.com/office/drawing/2014/main" id="{0C475BDD-9CBF-FC2E-1605-C7E0509FE4C8}"/>
              </a:ext>
              <a:ext uri="{C183D7F6-B498-43B3-948B-1728B52AA6E4}">
                <adec:decorative xmlns:adec="http://schemas.microsoft.com/office/drawing/2017/decorative" val="0"/>
              </a:ext>
            </a:extLst>
          </p:cNvPr>
          <p:cNvPicPr>
            <a:picLocks noGrp="1" noChangeAspect="1"/>
          </p:cNvPicPr>
          <p:nvPr>
            <p:ph sz="half" idx="4294967295"/>
          </p:nvPr>
        </p:nvPicPr>
        <p:blipFill>
          <a:blip r:embed="rId3"/>
          <a:stretch>
            <a:fillRect/>
          </a:stretch>
        </p:blipFill>
        <p:spPr>
          <a:xfrm>
            <a:off x="410980" y="1538786"/>
            <a:ext cx="4067175" cy="2236788"/>
          </a:xfrm>
          <a:prstGeom prst="rect">
            <a:avLst/>
          </a:prstGeom>
        </p:spPr>
      </p:pic>
      <p:sp>
        <p:nvSpPr>
          <p:cNvPr id="15" name="CuadroTexto 14">
            <a:extLst>
              <a:ext uri="{FF2B5EF4-FFF2-40B4-BE49-F238E27FC236}">
                <a16:creationId xmlns:a16="http://schemas.microsoft.com/office/drawing/2014/main" id="{77E569E8-9179-FD19-24A8-50B1BFACC3CC}"/>
              </a:ext>
            </a:extLst>
          </p:cNvPr>
          <p:cNvSpPr txBox="1"/>
          <p:nvPr/>
        </p:nvSpPr>
        <p:spPr>
          <a:xfrm>
            <a:off x="560585" y="4278182"/>
            <a:ext cx="3767967" cy="230832"/>
          </a:xfrm>
          <a:prstGeom prst="rect">
            <a:avLst/>
          </a:prstGeom>
          <a:noFill/>
        </p:spPr>
        <p:txBody>
          <a:bodyPr wrap="square" rtlCol="0">
            <a:spAutoFit/>
          </a:bodyPr>
          <a:lstStyle/>
          <a:p>
            <a:pPr algn="ctr"/>
            <a:r>
              <a:rPr lang="es-CL" sz="900" i="1" dirty="0">
                <a:latin typeface="Arial" panose="020B0604020202020204" pitchFamily="34" charset="0"/>
                <a:ea typeface="Calibri" panose="020F0502020204030204" pitchFamily="34" charset="0"/>
              </a:rPr>
              <a:t>Componentes de una serie de tiempo. Sapag (1998)</a:t>
            </a:r>
            <a:endParaRPr lang="es-ES" sz="900" i="1" dirty="0"/>
          </a:p>
        </p:txBody>
      </p:sp>
    </p:spTree>
    <p:extLst>
      <p:ext uri="{BB962C8B-B14F-4D97-AF65-F5344CB8AC3E}">
        <p14:creationId xmlns:p14="http://schemas.microsoft.com/office/powerpoint/2010/main" val="1274595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664368" y="1149547"/>
            <a:ext cx="7815263" cy="2797175"/>
          </a:xfrm>
        </p:spPr>
        <p:txBody>
          <a:bodyPr>
            <a:normAutofit fontScale="85000" lnSpcReduction="10000"/>
          </a:bodyPr>
          <a:lstStyle/>
          <a:p>
            <a:pPr marL="0" indent="0" algn="just">
              <a:buNone/>
            </a:pPr>
            <a:r>
              <a:rPr lang="es-ES" b="1" dirty="0"/>
              <a:t>TENDENCIA (TREND)</a:t>
            </a:r>
          </a:p>
          <a:p>
            <a:pPr marL="0" indent="0" algn="just">
              <a:buNone/>
            </a:pPr>
            <a:endParaRPr lang="es-ES" b="1" dirty="0"/>
          </a:p>
          <a:p>
            <a:pPr algn="just"/>
            <a:r>
              <a:rPr lang="es-ES" dirty="0"/>
              <a:t>La tendencia en una serie de tiempo se refiere a la dirección general del comportamiento de los datos a lo largo del tiempo. </a:t>
            </a:r>
          </a:p>
          <a:p>
            <a:pPr algn="just"/>
            <a:r>
              <a:rPr lang="es-ES" dirty="0"/>
              <a:t>Representa el patrón a largo plazo de crecimiento, declive o estabilidad en los datos, ignorando las fluctuaciones de corto plazo, estacionales o aleatorias. </a:t>
            </a:r>
          </a:p>
          <a:p>
            <a:pPr algn="just"/>
            <a:r>
              <a:rPr lang="es-ES" dirty="0"/>
              <a:t>Identificar la tendencia es fundamental para comprender la evolución de la serie de tiempo y puede proporcionar información valiosa sobre las fuerzas subyacentes que impulsan el comportamiento observado.</a:t>
            </a:r>
          </a:p>
          <a:p>
            <a:pPr algn="just"/>
            <a:endParaRPr lang="es-ES" dirty="0"/>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4087985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pic>
        <p:nvPicPr>
          <p:cNvPr id="8" name="Marcador de contenido 6">
            <a:extLst>
              <a:ext uri="{FF2B5EF4-FFF2-40B4-BE49-F238E27FC236}">
                <a16:creationId xmlns:a16="http://schemas.microsoft.com/office/drawing/2014/main" id="{F698D94F-C992-BFAC-FA27-7060059E2A9E}"/>
              </a:ext>
            </a:extLst>
          </p:cNvPr>
          <p:cNvPicPr>
            <a:picLocks noGrp="1" noChangeAspect="1"/>
          </p:cNvPicPr>
          <p:nvPr>
            <p:ph idx="4294967295"/>
          </p:nvPr>
        </p:nvPicPr>
        <p:blipFill>
          <a:blip r:embed="rId2"/>
          <a:stretch>
            <a:fillRect/>
          </a:stretch>
        </p:blipFill>
        <p:spPr>
          <a:xfrm>
            <a:off x="2493169" y="1523578"/>
            <a:ext cx="4157662" cy="2149475"/>
          </a:xfrm>
        </p:spPr>
      </p:pic>
      <p:sp>
        <p:nvSpPr>
          <p:cNvPr id="9" name="Marcador de contenido 6">
            <a:extLst>
              <a:ext uri="{FF2B5EF4-FFF2-40B4-BE49-F238E27FC236}">
                <a16:creationId xmlns:a16="http://schemas.microsoft.com/office/drawing/2014/main" id="{DE3E16C2-237C-83FF-58E9-99FC185C945E}"/>
              </a:ext>
            </a:extLst>
          </p:cNvPr>
          <p:cNvSpPr txBox="1">
            <a:spLocks/>
          </p:cNvSpPr>
          <p:nvPr/>
        </p:nvSpPr>
        <p:spPr>
          <a:xfrm>
            <a:off x="386953" y="408957"/>
            <a:ext cx="7378304" cy="1035844"/>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s-ES" sz="1350" dirty="0">
                <a:solidFill>
                  <a:schemeClr val="tx1"/>
                </a:solidFill>
              </a:rPr>
              <a:t>Ejemplo: </a:t>
            </a:r>
          </a:p>
          <a:p>
            <a:pPr marL="0" indent="0">
              <a:buNone/>
            </a:pPr>
            <a:r>
              <a:rPr lang="es-ES" sz="1350" dirty="0">
                <a:solidFill>
                  <a:schemeClr val="tx1"/>
                </a:solidFill>
              </a:rPr>
              <a:t>Serie temporal de numero de Taxis en circulación por año. En esta se puede ver claramente una tendencia lineal creciente.</a:t>
            </a:r>
          </a:p>
        </p:txBody>
      </p:sp>
      <p:cxnSp>
        <p:nvCxnSpPr>
          <p:cNvPr id="10" name="Conector recto de flecha 9">
            <a:extLst>
              <a:ext uri="{FF2B5EF4-FFF2-40B4-BE49-F238E27FC236}">
                <a16:creationId xmlns:a16="http://schemas.microsoft.com/office/drawing/2014/main" id="{1FCCF72C-0099-90FD-5671-16DED3718CDB}"/>
              </a:ext>
            </a:extLst>
          </p:cNvPr>
          <p:cNvCxnSpPr>
            <a:cxnSpLocks/>
          </p:cNvCxnSpPr>
          <p:nvPr/>
        </p:nvCxnSpPr>
        <p:spPr>
          <a:xfrm flipV="1">
            <a:off x="3036094" y="2110123"/>
            <a:ext cx="3376184" cy="683084"/>
          </a:xfrm>
          <a:prstGeom prst="straightConnector1">
            <a:avLst/>
          </a:prstGeom>
          <a:ln w="38100">
            <a:solidFill>
              <a:srgbClr val="CC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462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435894" y="1233297"/>
            <a:ext cx="7815263" cy="3022600"/>
          </a:xfrm>
        </p:spPr>
        <p:txBody>
          <a:bodyPr>
            <a:normAutofit fontScale="85000" lnSpcReduction="20000"/>
          </a:bodyPr>
          <a:lstStyle/>
          <a:p>
            <a:pPr marL="0" indent="0" algn="just">
              <a:buNone/>
            </a:pPr>
            <a:r>
              <a:rPr lang="es-ES" b="1" dirty="0"/>
              <a:t>ESTACIONALIDAD (SEASONALITY)</a:t>
            </a:r>
          </a:p>
          <a:p>
            <a:pPr marL="0" indent="0" algn="just">
              <a:buNone/>
            </a:pPr>
            <a:endParaRPr lang="es-ES" b="1" dirty="0"/>
          </a:p>
          <a:p>
            <a:pPr algn="just"/>
            <a:r>
              <a:rPr lang="es-ES" dirty="0"/>
              <a:t>La estacionalidad en una serie de tiempo se refiere a variaciones periódicas y recurrentes que ocurren en un ciclo fijo y predecible dentro de un período específico, como días, semanas, meses o años.</a:t>
            </a:r>
          </a:p>
          <a:p>
            <a:pPr algn="just"/>
            <a:r>
              <a:rPr lang="es-ES" dirty="0"/>
              <a:t>Estas variaciones están influenciadas por factores estacionales, como las estaciones del año, días festivos, días de la semana o eventos recurrentes que ocurren regularmente en ciertos momentos del año.</a:t>
            </a:r>
          </a:p>
          <a:p>
            <a:pPr algn="just"/>
            <a:r>
              <a:rPr lang="es-ES" dirty="0"/>
              <a:t>Identificar y comprender la estacionalidad es crucial en el análisis de series de tiempo, ya que proporciona información sobre patrones de comportamiento repetitivos que pueden afectar las tendencias y los pronósticos a corto y mediano plazo.</a:t>
            </a:r>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135863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
        <p:nvSpPr>
          <p:cNvPr id="9" name="Marcador de contenido 6">
            <a:extLst>
              <a:ext uri="{FF2B5EF4-FFF2-40B4-BE49-F238E27FC236}">
                <a16:creationId xmlns:a16="http://schemas.microsoft.com/office/drawing/2014/main" id="{DE3E16C2-237C-83FF-58E9-99FC185C945E}"/>
              </a:ext>
            </a:extLst>
          </p:cNvPr>
          <p:cNvSpPr txBox="1">
            <a:spLocks/>
          </p:cNvSpPr>
          <p:nvPr/>
        </p:nvSpPr>
        <p:spPr>
          <a:xfrm>
            <a:off x="386953" y="408957"/>
            <a:ext cx="7378304" cy="1035844"/>
          </a:xfrm>
          <a:prstGeom prst="rect">
            <a:avLst/>
          </a:prstGeom>
        </p:spPr>
        <p:txBody>
          <a:bodyPr vert="horz" lIns="68580" tIns="34290" rIns="68580" bIns="3429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r>
              <a:rPr lang="es-ES" sz="1350" dirty="0">
                <a:solidFill>
                  <a:schemeClr val="tx1"/>
                </a:solidFill>
              </a:rPr>
              <a:t>Ejemplo: </a:t>
            </a:r>
          </a:p>
          <a:p>
            <a:pPr marL="0" indent="0">
              <a:buNone/>
            </a:pPr>
            <a:r>
              <a:rPr lang="es-ES" sz="1350" dirty="0">
                <a:solidFill>
                  <a:schemeClr val="tx1"/>
                </a:solidFill>
              </a:rPr>
              <a:t>Serie temporal de turistas en España. En esta serie de turistas mensuales se puede ver claramente la pauta estacional.</a:t>
            </a:r>
          </a:p>
        </p:txBody>
      </p:sp>
      <p:pic>
        <p:nvPicPr>
          <p:cNvPr id="7" name="Imagen 6">
            <a:extLst>
              <a:ext uri="{FF2B5EF4-FFF2-40B4-BE49-F238E27FC236}">
                <a16:creationId xmlns:a16="http://schemas.microsoft.com/office/drawing/2014/main" id="{E4539E06-8C10-7FA9-5646-FCFE7C316F1C}"/>
              </a:ext>
            </a:extLst>
          </p:cNvPr>
          <p:cNvPicPr>
            <a:picLocks noChangeAspect="1"/>
          </p:cNvPicPr>
          <p:nvPr/>
        </p:nvPicPr>
        <p:blipFill>
          <a:blip r:embed="rId2"/>
          <a:stretch>
            <a:fillRect/>
          </a:stretch>
        </p:blipFill>
        <p:spPr>
          <a:xfrm>
            <a:off x="2036943" y="1636187"/>
            <a:ext cx="4656971" cy="2619710"/>
          </a:xfrm>
          <a:prstGeom prst="rect">
            <a:avLst/>
          </a:prstGeom>
        </p:spPr>
      </p:pic>
    </p:spTree>
    <p:extLst>
      <p:ext uri="{BB962C8B-B14F-4D97-AF65-F5344CB8AC3E}">
        <p14:creationId xmlns:p14="http://schemas.microsoft.com/office/powerpoint/2010/main" val="3384657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435894" y="1157727"/>
            <a:ext cx="7815263" cy="3022600"/>
          </a:xfrm>
        </p:spPr>
        <p:txBody>
          <a:bodyPr>
            <a:normAutofit fontScale="85000" lnSpcReduction="20000"/>
          </a:bodyPr>
          <a:lstStyle/>
          <a:p>
            <a:pPr marL="0" indent="0" algn="just">
              <a:buNone/>
            </a:pPr>
            <a:r>
              <a:rPr lang="es-ES" b="1" dirty="0"/>
              <a:t>CICLO (CYCLE)</a:t>
            </a:r>
          </a:p>
          <a:p>
            <a:pPr marL="0" indent="0" algn="just">
              <a:buNone/>
            </a:pPr>
            <a:endParaRPr lang="es-ES" b="1" dirty="0"/>
          </a:p>
          <a:p>
            <a:pPr algn="just"/>
            <a:r>
              <a:rPr lang="es-ES" dirty="0"/>
              <a:t>Los ciclos en una serie de tiempo representan fluctuaciones no periódicas pero repetitivas que ocurren a lo largo del tiempo y que no están asociadas con factores estacionales.</a:t>
            </a:r>
          </a:p>
          <a:p>
            <a:pPr algn="just"/>
            <a:r>
              <a:rPr lang="es-ES" dirty="0"/>
              <a:t>A diferencia de la estacionalidad, que sigue un patrón regular y predecible en intervalos específicos, los ciclos pueden tener una duración variable y no están necesariamente ligados a eventos estacionales o calendario.</a:t>
            </a:r>
          </a:p>
          <a:p>
            <a:pPr algn="just"/>
            <a:r>
              <a:rPr lang="es-ES" dirty="0"/>
              <a:t>Los ciclos pueden tener una duración que varía desde unos pocos meses hasta varios años o incluso décadas. Estos ciclos pueden representar fenómenos económicos como ciclos de negocios, ciclos inmobiliarios o ciclos de inversión que siguen patrones recurrentes, pero no necesariamente predecibles.</a:t>
            </a:r>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3957043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336D972A-8542-9052-83B2-D250DA484876}"/>
              </a:ext>
            </a:extLst>
          </p:cNvPr>
          <p:cNvSpPr>
            <a:spLocks noGrp="1"/>
          </p:cNvSpPr>
          <p:nvPr>
            <p:ph idx="4294967295"/>
          </p:nvPr>
        </p:nvSpPr>
        <p:spPr>
          <a:xfrm>
            <a:off x="689317" y="1310481"/>
            <a:ext cx="7650163" cy="2522537"/>
          </a:xfrm>
        </p:spPr>
        <p:txBody>
          <a:bodyPr>
            <a:normAutofit fontScale="77500" lnSpcReduction="20000"/>
          </a:bodyPr>
          <a:lstStyle/>
          <a:p>
            <a:pPr marL="0" indent="0" algn="just">
              <a:buNone/>
            </a:pPr>
            <a:r>
              <a:rPr lang="es-ES" b="1" dirty="0"/>
              <a:t>ALEATORIEDAD (RANDOM)</a:t>
            </a:r>
          </a:p>
          <a:p>
            <a:pPr marL="0" indent="0" algn="just">
              <a:buNone/>
            </a:pPr>
            <a:endParaRPr lang="es-ES" b="1" dirty="0"/>
          </a:p>
          <a:p>
            <a:pPr algn="just"/>
            <a:r>
              <a:rPr lang="es-ES" dirty="0"/>
              <a:t>La aleatoriedad en una serie de tiempo se refiere a las fluctuaciones impredecibles y no sistemáticas que no pueden explicarse por la tendencia, la estacionalidad o los ciclos.</a:t>
            </a:r>
          </a:p>
          <a:p>
            <a:pPr algn="just"/>
            <a:r>
              <a:rPr lang="es-ES" dirty="0"/>
              <a:t>Estas fluctuaciones aleatorias son inevitables en muchos fenómenos naturales y humanos.</a:t>
            </a:r>
          </a:p>
          <a:p>
            <a:pPr algn="just"/>
            <a:r>
              <a:rPr lang="es-ES" dirty="0"/>
              <a:t>Pueden deberse a una variedad de factores, como el azar, la variabilidad inherente, errores de medición o el ruido en los datos.</a:t>
            </a:r>
          </a:p>
          <a:p>
            <a:pPr algn="just"/>
            <a:r>
              <a:rPr lang="es-ES" dirty="0"/>
              <a:t>Estas fluctuaciones son impredecibles y no pueden ser modeladas directamente.</a:t>
            </a:r>
          </a:p>
        </p:txBody>
      </p:sp>
      <p:sp>
        <p:nvSpPr>
          <p:cNvPr id="12" name="Título 4">
            <a:extLst>
              <a:ext uri="{FF2B5EF4-FFF2-40B4-BE49-F238E27FC236}">
                <a16:creationId xmlns:a16="http://schemas.microsoft.com/office/drawing/2014/main" id="{CBEF6688-9FED-38B6-5477-34D820BFC479}"/>
              </a:ext>
            </a:extLst>
          </p:cNvPr>
          <p:cNvSpPr txBox="1">
            <a:spLocks/>
          </p:cNvSpPr>
          <p:nvPr/>
        </p:nvSpPr>
        <p:spPr>
          <a:xfrm>
            <a:off x="435894" y="3946722"/>
            <a:ext cx="5826361" cy="618351"/>
          </a:xfrm>
          <a:prstGeom prst="rect">
            <a:avLst/>
          </a:prstGeom>
        </p:spPr>
        <p:txBody>
          <a:bodyPr vert="horz" lIns="68580" tIns="34290" rIns="68580" bIns="34290" rtlCol="0" anchor="b">
            <a:normAutofit/>
          </a:bodyPr>
          <a:lstStyle>
            <a:lvl1pPr algn="l" defTabSz="457200" rtl="0" eaLnBrk="1" latinLnBrk="0" hangingPunct="1">
              <a:spcBef>
                <a:spcPct val="0"/>
              </a:spcBef>
              <a:buNone/>
              <a:defRPr sz="2000" b="0" kern="1200" cap="all">
                <a:solidFill>
                  <a:schemeClr val="accent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100" dirty="0">
                <a:solidFill>
                  <a:schemeClr val="bg1"/>
                </a:solidFill>
              </a:rPr>
              <a:t>COMPONENTES DE UNA SERIE DE TIEMPO</a:t>
            </a:r>
          </a:p>
        </p:txBody>
      </p:sp>
    </p:spTree>
    <p:extLst>
      <p:ext uri="{BB962C8B-B14F-4D97-AF65-F5344CB8AC3E}">
        <p14:creationId xmlns:p14="http://schemas.microsoft.com/office/powerpoint/2010/main" val="283478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normAutofit fontScale="90000"/>
          </a:bodyPr>
          <a:lstStyle/>
          <a:p>
            <a:pPr rtl="0"/>
            <a:r>
              <a:rPr lang="es-ES" dirty="0"/>
              <a:t>MODELOS ESTOCÁSTICOS</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504825" y="1609920"/>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084787" y="1699614"/>
            <a:ext cx="3651250" cy="2540000"/>
          </a:xfrm>
        </p:spPr>
        <p:txBody>
          <a:bodyPr>
            <a:normAutofit fontScale="85000" lnSpcReduction="20000"/>
          </a:bodyPr>
          <a:lstStyle/>
          <a:p>
            <a:pPr marL="0" indent="0" algn="ctr">
              <a:buNone/>
            </a:pPr>
            <a:r>
              <a:rPr lang="es-ES" i="1" dirty="0"/>
              <a:t>“Un modelo estocástico es un marco matemático que describe un sistema o fenómeno que exhibe cierto grado de aleatoriedad o incertidumbre en su comportamiento. Estos modelos se utilizan para representar procesos en los que las variables involucradas evolucionan de manera probabilística en lugar de seguir un patrón determinístico fijo.”</a:t>
            </a:r>
            <a:endParaRPr lang="es-ES" dirty="0"/>
          </a:p>
        </p:txBody>
      </p:sp>
    </p:spTree>
    <p:extLst>
      <p:ext uri="{BB962C8B-B14F-4D97-AF65-F5344CB8AC3E}">
        <p14:creationId xmlns:p14="http://schemas.microsoft.com/office/powerpoint/2010/main" val="224952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MODELOS ESTOCÁSTICOS</a:t>
            </a:r>
          </a:p>
        </p:txBody>
      </p:sp>
      <p:graphicFrame>
        <p:nvGraphicFramePr>
          <p:cNvPr id="13" name="Marcador de contenido 2">
            <a:extLst>
              <a:ext uri="{FF2B5EF4-FFF2-40B4-BE49-F238E27FC236}">
                <a16:creationId xmlns:a16="http://schemas.microsoft.com/office/drawing/2014/main" id="{123314D8-74FF-387E-2BC6-80C95B7916F0}"/>
              </a:ext>
            </a:extLst>
          </p:cNvPr>
          <p:cNvGraphicFramePr>
            <a:graphicFrameLocks noGrp="1"/>
          </p:cNvGraphicFramePr>
          <p:nvPr>
            <p:ph idx="4294967295"/>
            <p:extLst>
              <p:ext uri="{D42A27DB-BD31-4B8C-83A1-F6EECF244321}">
                <p14:modId xmlns:p14="http://schemas.microsoft.com/office/powerpoint/2010/main" val="644996171"/>
              </p:ext>
            </p:extLst>
          </p:nvPr>
        </p:nvGraphicFramePr>
        <p:xfrm>
          <a:off x="0" y="1118382"/>
          <a:ext cx="8272463" cy="3802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8342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MODELOS ESTOCÁSTICOS</a:t>
            </a:r>
          </a:p>
        </p:txBody>
      </p:sp>
      <p:sp>
        <p:nvSpPr>
          <p:cNvPr id="4" name="Marcador de contenido 2">
            <a:extLst>
              <a:ext uri="{FF2B5EF4-FFF2-40B4-BE49-F238E27FC236}">
                <a16:creationId xmlns:a16="http://schemas.microsoft.com/office/drawing/2014/main" id="{A59045ED-8BFB-F629-4883-0CD495511973}"/>
              </a:ext>
            </a:extLst>
          </p:cNvPr>
          <p:cNvSpPr>
            <a:spLocks noGrp="1"/>
          </p:cNvSpPr>
          <p:nvPr>
            <p:ph idx="4294967295"/>
          </p:nvPr>
        </p:nvSpPr>
        <p:spPr>
          <a:xfrm>
            <a:off x="28800" y="1423181"/>
            <a:ext cx="8272463" cy="477838"/>
          </a:xfrm>
        </p:spPr>
        <p:txBody>
          <a:bodyPr>
            <a:normAutofit fontScale="85000" lnSpcReduction="10000"/>
          </a:bodyPr>
          <a:lstStyle/>
          <a:p>
            <a:pPr marL="0" indent="0" algn="just">
              <a:buNone/>
            </a:pPr>
            <a:r>
              <a:rPr lang="es-ES" dirty="0">
                <a:solidFill>
                  <a:schemeClr val="tx1"/>
                </a:solidFill>
              </a:rPr>
              <a:t>Los modelos estocásticos más utilizados para modelar series de tiempo son:</a:t>
            </a:r>
          </a:p>
        </p:txBody>
      </p:sp>
      <p:graphicFrame>
        <p:nvGraphicFramePr>
          <p:cNvPr id="19" name="Marcador de contenido 2">
            <a:extLst>
              <a:ext uri="{FF2B5EF4-FFF2-40B4-BE49-F238E27FC236}">
                <a16:creationId xmlns:a16="http://schemas.microsoft.com/office/drawing/2014/main" id="{1CEA700E-2968-071E-25CF-D4FB00DFC8D6}"/>
              </a:ext>
            </a:extLst>
          </p:cNvPr>
          <p:cNvGraphicFramePr>
            <a:graphicFrameLocks/>
          </p:cNvGraphicFramePr>
          <p:nvPr>
            <p:extLst>
              <p:ext uri="{D42A27DB-BD31-4B8C-83A1-F6EECF244321}">
                <p14:modId xmlns:p14="http://schemas.microsoft.com/office/powerpoint/2010/main" val="4170628559"/>
              </p:ext>
            </p:extLst>
          </p:nvPr>
        </p:nvGraphicFramePr>
        <p:xfrm>
          <a:off x="418531" y="2169426"/>
          <a:ext cx="7965830" cy="1865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1409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p:txBody>
          <a:bodyPr rtlCol="0">
            <a:normAutofit fontScale="90000"/>
          </a:bodyPr>
          <a:lstStyle/>
          <a:p>
            <a:pPr rtl="0"/>
            <a:r>
              <a:rPr lang="es-ES" dirty="0"/>
              <a:t>REDES NEURONALES ARTIFICIALES (ANN)</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311700" y="1673225"/>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077753" y="1762919"/>
            <a:ext cx="3651250" cy="2540000"/>
          </a:xfrm>
        </p:spPr>
        <p:txBody>
          <a:bodyPr>
            <a:normAutofit fontScale="92500" lnSpcReduction="20000"/>
          </a:bodyPr>
          <a:lstStyle/>
          <a:p>
            <a:pPr marL="0" indent="0" algn="ctr">
              <a:buNone/>
            </a:pPr>
            <a:r>
              <a:rPr lang="es-ES" i="1" dirty="0"/>
              <a:t>“Una Red Neuronal Artificial (Artificial Neural Network), es un modelo computacional inspirado en el funcionamiento del cerebro humano. Consiste en una red de nodos interconectados que procesan información de manera similar a las neuronas en el cerebro. </a:t>
            </a:r>
            <a:endParaRPr lang="es-ES" dirty="0"/>
          </a:p>
        </p:txBody>
      </p:sp>
    </p:spTree>
    <p:extLst>
      <p:ext uri="{BB962C8B-B14F-4D97-AF65-F5344CB8AC3E}">
        <p14:creationId xmlns:p14="http://schemas.microsoft.com/office/powerpoint/2010/main" val="76253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REDES NEURONALES ARTIFICIALES (ANN)</a:t>
            </a:r>
          </a:p>
        </p:txBody>
      </p:sp>
      <p:graphicFrame>
        <p:nvGraphicFramePr>
          <p:cNvPr id="11" name="Marcador de contenido 6">
            <a:extLst>
              <a:ext uri="{FF2B5EF4-FFF2-40B4-BE49-F238E27FC236}">
                <a16:creationId xmlns:a16="http://schemas.microsoft.com/office/drawing/2014/main" id="{6ABB82D7-14C6-73D6-CA5D-C507D0FE70DB}"/>
              </a:ext>
            </a:extLst>
          </p:cNvPr>
          <p:cNvGraphicFramePr>
            <a:graphicFrameLocks noGrp="1"/>
          </p:cNvGraphicFramePr>
          <p:nvPr>
            <p:ph idx="4294967295"/>
            <p:extLst>
              <p:ext uri="{D42A27DB-BD31-4B8C-83A1-F6EECF244321}">
                <p14:modId xmlns:p14="http://schemas.microsoft.com/office/powerpoint/2010/main" val="3151830380"/>
              </p:ext>
            </p:extLst>
          </p:nvPr>
        </p:nvGraphicFramePr>
        <p:xfrm>
          <a:off x="161119" y="1156946"/>
          <a:ext cx="8272462"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5664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NEURONAS</a:t>
            </a:r>
          </a:p>
        </p:txBody>
      </p:sp>
      <p:sp>
        <p:nvSpPr>
          <p:cNvPr id="7" name="Marcador de contenido 6">
            <a:extLst>
              <a:ext uri="{FF2B5EF4-FFF2-40B4-BE49-F238E27FC236}">
                <a16:creationId xmlns:a16="http://schemas.microsoft.com/office/drawing/2014/main" id="{D1BB2689-4F57-2CF9-E43C-B7ADC2570F07}"/>
              </a:ext>
            </a:extLst>
          </p:cNvPr>
          <p:cNvSpPr>
            <a:spLocks noGrp="1"/>
          </p:cNvSpPr>
          <p:nvPr>
            <p:ph idx="4294967295"/>
          </p:nvPr>
        </p:nvSpPr>
        <p:spPr>
          <a:xfrm>
            <a:off x="253219" y="1649022"/>
            <a:ext cx="8270875" cy="2357437"/>
          </a:xfrm>
          <a:solidFill>
            <a:schemeClr val="accent3">
              <a:lumMod val="40000"/>
              <a:lumOff val="60000"/>
            </a:schemeClr>
          </a:solidFill>
        </p:spPr>
        <p:txBody>
          <a:bodyPr>
            <a:normAutofit fontScale="85000" lnSpcReduction="10000"/>
          </a:bodyPr>
          <a:lstStyle/>
          <a:p>
            <a:pPr marL="0" indent="0" algn="just">
              <a:buNone/>
            </a:pPr>
            <a:r>
              <a:rPr lang="es-ES" dirty="0"/>
              <a:t>Las </a:t>
            </a:r>
            <a:r>
              <a:rPr lang="es-ES" b="1" dirty="0"/>
              <a:t>neuronas</a:t>
            </a:r>
            <a:r>
              <a:rPr lang="es-ES" dirty="0"/>
              <a:t> son los componentes fundamentales de una red neuronal artificial (ANN). Estas unidades básicas de procesamiento son similares en concepto a las neuronas en el cerebro humano, pero adaptadas para el procesamiento en un entorno computacional. </a:t>
            </a:r>
          </a:p>
          <a:p>
            <a:pPr marL="0" indent="0" algn="just">
              <a:buNone/>
            </a:pPr>
            <a:r>
              <a:rPr lang="es-ES" dirty="0"/>
              <a:t>Las neuronas en una ANN reciben entradas, las procesan y producen una salida. Estas operaciones se repiten en todas las neuronas de la red, lo que permite que la ANN procese información y realice tareas específicas, como reconocimiento de patrones, clasificación de imágenes, predicción de series temporales, entre otras.</a:t>
            </a:r>
          </a:p>
        </p:txBody>
      </p:sp>
    </p:spTree>
    <p:extLst>
      <p:ext uri="{BB962C8B-B14F-4D97-AF65-F5344CB8AC3E}">
        <p14:creationId xmlns:p14="http://schemas.microsoft.com/office/powerpoint/2010/main" val="1393225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NEURONAS</a:t>
            </a:r>
          </a:p>
        </p:txBody>
      </p:sp>
      <p:pic>
        <p:nvPicPr>
          <p:cNvPr id="8" name="Imagen 7" descr="Diagrama&#10;&#10;Descripción generada automáticamente">
            <a:extLst>
              <a:ext uri="{FF2B5EF4-FFF2-40B4-BE49-F238E27FC236}">
                <a16:creationId xmlns:a16="http://schemas.microsoft.com/office/drawing/2014/main" id="{45864F40-41BC-7D0D-64BD-59A988327198}"/>
              </a:ext>
            </a:extLst>
          </p:cNvPr>
          <p:cNvPicPr>
            <a:picLocks noChangeAspect="1"/>
          </p:cNvPicPr>
          <p:nvPr/>
        </p:nvPicPr>
        <p:blipFill>
          <a:blip r:embed="rId2"/>
          <a:stretch>
            <a:fillRect/>
          </a:stretch>
        </p:blipFill>
        <p:spPr>
          <a:xfrm>
            <a:off x="766619" y="1455606"/>
            <a:ext cx="7375788" cy="3687894"/>
          </a:xfrm>
          <a:prstGeom prst="rect">
            <a:avLst/>
          </a:prstGeom>
        </p:spPr>
      </p:pic>
      <p:sp>
        <p:nvSpPr>
          <p:cNvPr id="11" name="CuadroTexto 10">
            <a:extLst>
              <a:ext uri="{FF2B5EF4-FFF2-40B4-BE49-F238E27FC236}">
                <a16:creationId xmlns:a16="http://schemas.microsoft.com/office/drawing/2014/main" id="{EA16E824-C327-04F8-F60C-FEFB846ADFED}"/>
              </a:ext>
            </a:extLst>
          </p:cNvPr>
          <p:cNvSpPr txBox="1"/>
          <p:nvPr/>
        </p:nvSpPr>
        <p:spPr>
          <a:xfrm>
            <a:off x="1371600" y="2427647"/>
            <a:ext cx="737235" cy="415498"/>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Dendritas</a:t>
            </a:r>
            <a:endParaRPr lang="es-CL" sz="1050"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9F7D1EF8-50E6-2AB7-820D-6B8CCD049CD0}"/>
              </a:ext>
            </a:extLst>
          </p:cNvPr>
          <p:cNvSpPr txBox="1"/>
          <p:nvPr/>
        </p:nvSpPr>
        <p:spPr>
          <a:xfrm>
            <a:off x="2703195" y="2927710"/>
            <a:ext cx="737235" cy="253916"/>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Axón</a:t>
            </a:r>
            <a:endParaRPr lang="es-CL" sz="105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FEC70532-9201-7350-203E-0418232D4BAB}"/>
              </a:ext>
            </a:extLst>
          </p:cNvPr>
          <p:cNvSpPr txBox="1"/>
          <p:nvPr/>
        </p:nvSpPr>
        <p:spPr>
          <a:xfrm>
            <a:off x="1591628" y="4130717"/>
            <a:ext cx="737235" cy="415498"/>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Núcleo (soma)</a:t>
            </a:r>
            <a:endParaRPr lang="es-CL" sz="105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54839EA9-5AC0-59C8-5144-5EF5BD844083}"/>
              </a:ext>
            </a:extLst>
          </p:cNvPr>
          <p:cNvSpPr txBox="1"/>
          <p:nvPr/>
        </p:nvSpPr>
        <p:spPr>
          <a:xfrm>
            <a:off x="2375823" y="3899885"/>
            <a:ext cx="1026651" cy="415498"/>
          </a:xfrm>
          <a:prstGeom prst="rect">
            <a:avLst/>
          </a:prstGeom>
          <a:solidFill>
            <a:schemeClr val="accent3">
              <a:lumMod val="20000"/>
              <a:lumOff val="80000"/>
            </a:schemeClr>
          </a:solidFill>
        </p:spPr>
        <p:txBody>
          <a:bodyPr wrap="square" rtlCol="0">
            <a:spAutoFit/>
          </a:bodyPr>
          <a:lstStyle/>
          <a:p>
            <a:pPr algn="ctr"/>
            <a:r>
              <a:rPr lang="es-MX" sz="1050" dirty="0">
                <a:latin typeface="Arial" panose="020B0604020202020204" pitchFamily="34" charset="0"/>
                <a:cs typeface="Arial" panose="020B0604020202020204" pitchFamily="34" charset="0"/>
              </a:rPr>
              <a:t>Cuerpo celular</a:t>
            </a:r>
            <a:endParaRPr lang="es-CL" sz="1050" dirty="0">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76E854F8-3766-6D52-C41F-2DA93D5BA06E}"/>
              </a:ext>
            </a:extLst>
          </p:cNvPr>
          <p:cNvSpPr/>
          <p:nvPr/>
        </p:nvSpPr>
        <p:spPr>
          <a:xfrm>
            <a:off x="5237797" y="1988820"/>
            <a:ext cx="2614613" cy="262806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sz="1050"/>
          </a:p>
        </p:txBody>
      </p:sp>
      <p:pic>
        <p:nvPicPr>
          <p:cNvPr id="18" name="Picture 2">
            <a:extLst>
              <a:ext uri="{FF2B5EF4-FFF2-40B4-BE49-F238E27FC236}">
                <a16:creationId xmlns:a16="http://schemas.microsoft.com/office/drawing/2014/main" id="{CF531F2E-61C0-0892-3EE6-70FD3F49D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012" y="2283065"/>
            <a:ext cx="2476762" cy="2020330"/>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119C9ECF-AD0B-7432-DFD3-6BA89DFDED1A}"/>
              </a:ext>
            </a:extLst>
          </p:cNvPr>
          <p:cNvSpPr txBox="1"/>
          <p:nvPr/>
        </p:nvSpPr>
        <p:spPr>
          <a:xfrm>
            <a:off x="5286374" y="2057612"/>
            <a:ext cx="805815" cy="415498"/>
          </a:xfrm>
          <a:prstGeom prst="rect">
            <a:avLst/>
          </a:prstGeom>
          <a:no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ENTRADA</a:t>
            </a:r>
            <a:endParaRPr lang="es-CL" sz="1050" b="1" dirty="0">
              <a:solidFill>
                <a:srgbClr val="C00000"/>
              </a:solidFill>
              <a:latin typeface="Arial" panose="020B0604020202020204" pitchFamily="34" charset="0"/>
              <a:cs typeface="Arial" panose="020B0604020202020204" pitchFamily="34" charset="0"/>
            </a:endParaRPr>
          </a:p>
        </p:txBody>
      </p:sp>
      <p:sp>
        <p:nvSpPr>
          <p:cNvPr id="21" name="CuadroTexto 20">
            <a:extLst>
              <a:ext uri="{FF2B5EF4-FFF2-40B4-BE49-F238E27FC236}">
                <a16:creationId xmlns:a16="http://schemas.microsoft.com/office/drawing/2014/main" id="{E32A70A2-174D-6130-47AE-73A38C8C6A67}"/>
              </a:ext>
            </a:extLst>
          </p:cNvPr>
          <p:cNvSpPr txBox="1"/>
          <p:nvPr/>
        </p:nvSpPr>
        <p:spPr>
          <a:xfrm>
            <a:off x="7206996" y="2722595"/>
            <a:ext cx="652046" cy="415498"/>
          </a:xfrm>
          <a:prstGeom prst="rect">
            <a:avLst/>
          </a:prstGeom>
          <a:no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SALIDA</a:t>
            </a:r>
            <a:endParaRPr lang="es-CL" sz="1050" b="1" dirty="0">
              <a:solidFill>
                <a:srgbClr val="C00000"/>
              </a:solidFill>
              <a:latin typeface="Arial" panose="020B0604020202020204" pitchFamily="34" charset="0"/>
              <a:cs typeface="Arial" panose="020B0604020202020204" pitchFamily="34" charset="0"/>
            </a:endParaRPr>
          </a:p>
        </p:txBody>
      </p:sp>
      <p:sp>
        <p:nvSpPr>
          <p:cNvPr id="22" name="CuadroTexto 21">
            <a:extLst>
              <a:ext uri="{FF2B5EF4-FFF2-40B4-BE49-F238E27FC236}">
                <a16:creationId xmlns:a16="http://schemas.microsoft.com/office/drawing/2014/main" id="{3819CBDE-DC9E-8CF8-4C0C-E6630610A4C5}"/>
              </a:ext>
            </a:extLst>
          </p:cNvPr>
          <p:cNvSpPr txBox="1"/>
          <p:nvPr/>
        </p:nvSpPr>
        <p:spPr>
          <a:xfrm>
            <a:off x="1111018" y="2057612"/>
            <a:ext cx="961220" cy="253916"/>
          </a:xfrm>
          <a:prstGeom prst="rect">
            <a:avLst/>
          </a:prstGeom>
          <a:solidFill>
            <a:schemeClr val="accent3">
              <a:lumMod val="20000"/>
              <a:lumOff val="80000"/>
            </a:schemeClr>
          </a:solid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ENTRADA</a:t>
            </a:r>
            <a:endParaRPr lang="es-CL" sz="1050" b="1" dirty="0">
              <a:solidFill>
                <a:srgbClr val="C00000"/>
              </a:solidFill>
              <a:latin typeface="Arial" panose="020B0604020202020204" pitchFamily="34" charset="0"/>
              <a:cs typeface="Arial" panose="020B0604020202020204" pitchFamily="34" charset="0"/>
            </a:endParaRPr>
          </a:p>
        </p:txBody>
      </p:sp>
      <p:sp>
        <p:nvSpPr>
          <p:cNvPr id="23" name="CuadroTexto 22">
            <a:extLst>
              <a:ext uri="{FF2B5EF4-FFF2-40B4-BE49-F238E27FC236}">
                <a16:creationId xmlns:a16="http://schemas.microsoft.com/office/drawing/2014/main" id="{B4432FC4-844D-865D-7065-D1A52464B506}"/>
              </a:ext>
            </a:extLst>
          </p:cNvPr>
          <p:cNvSpPr txBox="1"/>
          <p:nvPr/>
        </p:nvSpPr>
        <p:spPr>
          <a:xfrm>
            <a:off x="3618136" y="2491762"/>
            <a:ext cx="652046" cy="415498"/>
          </a:xfrm>
          <a:prstGeom prst="rect">
            <a:avLst/>
          </a:prstGeom>
          <a:solidFill>
            <a:schemeClr val="accent3">
              <a:lumMod val="20000"/>
              <a:lumOff val="80000"/>
            </a:schemeClr>
          </a:solidFill>
        </p:spPr>
        <p:txBody>
          <a:bodyPr wrap="square" rtlCol="0">
            <a:spAutoFit/>
          </a:bodyPr>
          <a:lstStyle/>
          <a:p>
            <a:r>
              <a:rPr lang="es-MX" sz="1050" b="1" dirty="0">
                <a:solidFill>
                  <a:srgbClr val="C00000"/>
                </a:solidFill>
                <a:latin typeface="Arial" panose="020B0604020202020204" pitchFamily="34" charset="0"/>
                <a:cs typeface="Arial" panose="020B0604020202020204" pitchFamily="34" charset="0"/>
              </a:rPr>
              <a:t>SALIDA</a:t>
            </a:r>
            <a:endParaRPr lang="es-CL" sz="105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9227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2"/>
          <p:cNvSpPr/>
          <p:nvPr/>
        </p:nvSpPr>
        <p:spPr>
          <a:xfrm>
            <a:off x="6987203" y="8189382"/>
            <a:ext cx="675600" cy="282900"/>
          </a:xfrm>
          <a:prstGeom prst="roundRect">
            <a:avLst>
              <a:gd name="adj" fmla="val 50000"/>
            </a:avLst>
          </a:prstGeom>
          <a:solidFill>
            <a:srgbClr val="9572D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1" name="Google Shape;351;p22"/>
          <p:cNvSpPr/>
          <p:nvPr/>
        </p:nvSpPr>
        <p:spPr>
          <a:xfrm>
            <a:off x="7316287" y="8186534"/>
            <a:ext cx="406500" cy="282900"/>
          </a:xfrm>
          <a:prstGeom prst="rect">
            <a:avLst/>
          </a:prstGeom>
          <a:solidFill>
            <a:srgbClr val="9572D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 name="Google Shape;352;p22"/>
          <p:cNvSpPr/>
          <p:nvPr/>
        </p:nvSpPr>
        <p:spPr>
          <a:xfrm>
            <a:off x="1126207" y="6569294"/>
            <a:ext cx="624300" cy="624300"/>
          </a:xfrm>
          <a:prstGeom prst="ellipse">
            <a:avLst/>
          </a:prstGeom>
          <a:solidFill>
            <a:srgbClr val="EFEF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500" b="1">
              <a:solidFill>
                <a:srgbClr val="999999"/>
              </a:solidFill>
              <a:latin typeface="Sora"/>
              <a:ea typeface="Sora"/>
              <a:cs typeface="Sora"/>
              <a:sym typeface="Sora"/>
            </a:endParaRPr>
          </a:p>
        </p:txBody>
      </p:sp>
      <p:sp>
        <p:nvSpPr>
          <p:cNvPr id="353" name="Google Shape;353;p22"/>
          <p:cNvSpPr/>
          <p:nvPr/>
        </p:nvSpPr>
        <p:spPr>
          <a:xfrm>
            <a:off x="1960169" y="6569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a:p>
        </p:txBody>
      </p:sp>
      <p:cxnSp>
        <p:nvCxnSpPr>
          <p:cNvPr id="354" name="Google Shape;354;p22"/>
          <p:cNvCxnSpPr/>
          <p:nvPr/>
        </p:nvCxnSpPr>
        <p:spPr>
          <a:xfrm>
            <a:off x="982740" y="6271082"/>
            <a:ext cx="7428900" cy="0"/>
          </a:xfrm>
          <a:prstGeom prst="straightConnector1">
            <a:avLst/>
          </a:prstGeom>
          <a:noFill/>
          <a:ln w="38100" cap="rnd" cmpd="sng">
            <a:solidFill>
              <a:srgbClr val="000000">
                <a:alpha val="23920"/>
              </a:srgbClr>
            </a:solidFill>
            <a:prstDash val="solid"/>
            <a:round/>
            <a:headEnd type="none" w="sm" len="sm"/>
            <a:tailEnd type="stealth" w="sm" len="sm"/>
          </a:ln>
        </p:spPr>
      </p:cxnSp>
      <p:cxnSp>
        <p:nvCxnSpPr>
          <p:cNvPr id="355" name="Google Shape;355;p22"/>
          <p:cNvCxnSpPr/>
          <p:nvPr/>
        </p:nvCxnSpPr>
        <p:spPr>
          <a:xfrm>
            <a:off x="994073" y="6268750"/>
            <a:ext cx="3058800" cy="0"/>
          </a:xfrm>
          <a:prstGeom prst="straightConnector1">
            <a:avLst/>
          </a:prstGeom>
          <a:noFill/>
          <a:ln w="38100" cap="rnd" cmpd="sng">
            <a:solidFill>
              <a:srgbClr val="00EBDC"/>
            </a:solidFill>
            <a:prstDash val="solid"/>
            <a:round/>
            <a:headEnd type="none" w="sm" len="sm"/>
            <a:tailEnd type="oval" w="med" len="med"/>
          </a:ln>
        </p:spPr>
      </p:cxnSp>
      <p:cxnSp>
        <p:nvCxnSpPr>
          <p:cNvPr id="356" name="Google Shape;356;p22"/>
          <p:cNvCxnSpPr/>
          <p:nvPr/>
        </p:nvCxnSpPr>
        <p:spPr>
          <a:xfrm rot="10800000">
            <a:off x="1464409" y="5666558"/>
            <a:ext cx="549900" cy="0"/>
          </a:xfrm>
          <a:prstGeom prst="straightConnector1">
            <a:avLst/>
          </a:prstGeom>
          <a:noFill/>
          <a:ln w="9525" cap="flat" cmpd="sng">
            <a:solidFill>
              <a:srgbClr val="9572D8"/>
            </a:solidFill>
            <a:prstDash val="solid"/>
            <a:round/>
            <a:headEnd type="none" w="sm" len="sm"/>
            <a:tailEnd type="oval" w="med" len="med"/>
          </a:ln>
        </p:spPr>
      </p:cxnSp>
      <p:cxnSp>
        <p:nvCxnSpPr>
          <p:cNvPr id="357" name="Google Shape;357;p22"/>
          <p:cNvCxnSpPr/>
          <p:nvPr/>
        </p:nvCxnSpPr>
        <p:spPr>
          <a:xfrm>
            <a:off x="3440084" y="5678096"/>
            <a:ext cx="580500" cy="0"/>
          </a:xfrm>
          <a:prstGeom prst="straightConnector1">
            <a:avLst/>
          </a:prstGeom>
          <a:noFill/>
          <a:ln w="9525" cap="flat" cmpd="sng">
            <a:solidFill>
              <a:srgbClr val="9572D8"/>
            </a:solidFill>
            <a:prstDash val="solid"/>
            <a:round/>
            <a:headEnd type="none" w="sm" len="sm"/>
            <a:tailEnd type="oval" w="med" len="med"/>
          </a:ln>
        </p:spPr>
      </p:cxnSp>
      <p:sp>
        <p:nvSpPr>
          <p:cNvPr id="358" name="Google Shape;358;p22"/>
          <p:cNvSpPr/>
          <p:nvPr/>
        </p:nvSpPr>
        <p:spPr>
          <a:xfrm>
            <a:off x="2187316" y="5558343"/>
            <a:ext cx="1179330" cy="225600"/>
          </a:xfrm>
          <a:prstGeom prst="rect">
            <a:avLst/>
          </a:prstGeom>
        </p:spPr>
        <p:txBody>
          <a:bodyPr>
            <a:prstTxWarp prst="textPlain">
              <a:avLst/>
            </a:prstTxWarp>
          </a:bodyPr>
          <a:lstStyle/>
          <a:p>
            <a:pPr lvl="0" algn="ctr"/>
            <a:r>
              <a:rPr b="0" i="0">
                <a:ln>
                  <a:noFill/>
                </a:ln>
                <a:solidFill>
                  <a:srgbClr val="4000BC"/>
                </a:solidFill>
                <a:latin typeface="Sora"/>
              </a:rPr>
              <a:t>MÓDULO 5</a:t>
            </a:r>
          </a:p>
        </p:txBody>
      </p:sp>
      <p:sp>
        <p:nvSpPr>
          <p:cNvPr id="359" name="Google Shape;359;p22"/>
          <p:cNvSpPr/>
          <p:nvPr/>
        </p:nvSpPr>
        <p:spPr>
          <a:xfrm>
            <a:off x="2820284" y="6569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a:p>
        </p:txBody>
      </p:sp>
      <p:sp>
        <p:nvSpPr>
          <p:cNvPr id="360" name="Google Shape;360;p22"/>
          <p:cNvSpPr txBox="1"/>
          <p:nvPr/>
        </p:nvSpPr>
        <p:spPr>
          <a:xfrm>
            <a:off x="1120604" y="6640192"/>
            <a:ext cx="624300" cy="50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17</a:t>
            </a:r>
            <a:endParaRPr sz="1500" b="1" i="0" u="none" strike="noStrike" cap="none">
              <a:solidFill>
                <a:srgbClr val="999999"/>
              </a:solidFill>
              <a:latin typeface="Sora"/>
              <a:ea typeface="Sora"/>
              <a:cs typeface="Sora"/>
              <a:sym typeface="Sora"/>
            </a:endParaRPr>
          </a:p>
        </p:txBody>
      </p:sp>
      <p:sp>
        <p:nvSpPr>
          <p:cNvPr id="361" name="Google Shape;361;p22"/>
          <p:cNvSpPr txBox="1"/>
          <p:nvPr/>
        </p:nvSpPr>
        <p:spPr>
          <a:xfrm>
            <a:off x="1966565" y="6703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18</a:t>
            </a:r>
            <a:endParaRPr sz="1500" b="1" i="0" u="none" strike="noStrike" cap="none">
              <a:solidFill>
                <a:srgbClr val="000000"/>
              </a:solidFill>
              <a:latin typeface="Sora"/>
              <a:ea typeface="Sora"/>
              <a:cs typeface="Sora"/>
              <a:sym typeface="Sora"/>
            </a:endParaRPr>
          </a:p>
        </p:txBody>
      </p:sp>
      <p:sp>
        <p:nvSpPr>
          <p:cNvPr id="362" name="Google Shape;362;p22"/>
          <p:cNvSpPr/>
          <p:nvPr/>
        </p:nvSpPr>
        <p:spPr>
          <a:xfrm>
            <a:off x="1960176" y="7305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363" name="Google Shape;363;p22"/>
          <p:cNvSpPr/>
          <p:nvPr/>
        </p:nvSpPr>
        <p:spPr>
          <a:xfrm>
            <a:off x="2810525" y="7305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364" name="Google Shape;364;p22"/>
          <p:cNvSpPr/>
          <p:nvPr/>
        </p:nvSpPr>
        <p:spPr>
          <a:xfrm>
            <a:off x="3686314" y="6569294"/>
            <a:ext cx="624300" cy="624300"/>
          </a:xfrm>
          <a:prstGeom prst="ellipse">
            <a:avLst/>
          </a:prstGeom>
          <a:solidFill>
            <a:srgbClr val="00EB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a:p>
        </p:txBody>
      </p:sp>
      <p:sp>
        <p:nvSpPr>
          <p:cNvPr id="365" name="Google Shape;365;p22"/>
          <p:cNvSpPr/>
          <p:nvPr/>
        </p:nvSpPr>
        <p:spPr>
          <a:xfrm>
            <a:off x="5814243" y="6634529"/>
            <a:ext cx="165425" cy="164782"/>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2"/>
          <p:cNvSpPr/>
          <p:nvPr/>
        </p:nvSpPr>
        <p:spPr>
          <a:xfrm>
            <a:off x="4439534" y="7305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367" name="Google Shape;367;p22"/>
          <p:cNvSpPr/>
          <p:nvPr/>
        </p:nvSpPr>
        <p:spPr>
          <a:xfrm>
            <a:off x="4499311" y="6569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a:p>
        </p:txBody>
      </p:sp>
      <p:sp>
        <p:nvSpPr>
          <p:cNvPr id="368" name="Google Shape;368;p22"/>
          <p:cNvSpPr/>
          <p:nvPr/>
        </p:nvSpPr>
        <p:spPr>
          <a:xfrm>
            <a:off x="5309504" y="6569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a:p>
        </p:txBody>
      </p:sp>
      <p:sp>
        <p:nvSpPr>
          <p:cNvPr id="369" name="Google Shape;369;p22"/>
          <p:cNvSpPr/>
          <p:nvPr/>
        </p:nvSpPr>
        <p:spPr>
          <a:xfrm>
            <a:off x="6147625" y="6569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a:p>
        </p:txBody>
      </p:sp>
      <p:sp>
        <p:nvSpPr>
          <p:cNvPr id="370" name="Google Shape;370;p22"/>
          <p:cNvSpPr/>
          <p:nvPr/>
        </p:nvSpPr>
        <p:spPr>
          <a:xfrm>
            <a:off x="6940266" y="6569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a:p>
        </p:txBody>
      </p:sp>
      <p:cxnSp>
        <p:nvCxnSpPr>
          <p:cNvPr id="371" name="Google Shape;371;p22"/>
          <p:cNvCxnSpPr/>
          <p:nvPr/>
        </p:nvCxnSpPr>
        <p:spPr>
          <a:xfrm rot="10800000">
            <a:off x="4618807" y="5666558"/>
            <a:ext cx="549900" cy="0"/>
          </a:xfrm>
          <a:prstGeom prst="straightConnector1">
            <a:avLst/>
          </a:prstGeom>
          <a:noFill/>
          <a:ln w="9525" cap="flat" cmpd="sng">
            <a:solidFill>
              <a:srgbClr val="9572D8"/>
            </a:solidFill>
            <a:prstDash val="solid"/>
            <a:round/>
            <a:headEnd type="none" w="sm" len="sm"/>
            <a:tailEnd type="oval" w="med" len="med"/>
          </a:ln>
        </p:spPr>
      </p:cxnSp>
      <p:cxnSp>
        <p:nvCxnSpPr>
          <p:cNvPr id="372" name="Google Shape;372;p22"/>
          <p:cNvCxnSpPr/>
          <p:nvPr/>
        </p:nvCxnSpPr>
        <p:spPr>
          <a:xfrm>
            <a:off x="6594483" y="5678096"/>
            <a:ext cx="580500" cy="0"/>
          </a:xfrm>
          <a:prstGeom prst="straightConnector1">
            <a:avLst/>
          </a:prstGeom>
          <a:noFill/>
          <a:ln w="9525" cap="flat" cmpd="sng">
            <a:solidFill>
              <a:srgbClr val="9572D8"/>
            </a:solidFill>
            <a:prstDash val="solid"/>
            <a:round/>
            <a:headEnd type="none" w="sm" len="sm"/>
            <a:tailEnd type="oval" w="med" len="med"/>
          </a:ln>
        </p:spPr>
      </p:cxnSp>
      <p:sp>
        <p:nvSpPr>
          <p:cNvPr id="373" name="Google Shape;373;p22"/>
          <p:cNvSpPr/>
          <p:nvPr/>
        </p:nvSpPr>
        <p:spPr>
          <a:xfrm>
            <a:off x="5341715" y="5558343"/>
            <a:ext cx="1224671" cy="226065"/>
          </a:xfrm>
          <a:prstGeom prst="rect">
            <a:avLst/>
          </a:prstGeom>
        </p:spPr>
        <p:txBody>
          <a:bodyPr>
            <a:prstTxWarp prst="textPlain">
              <a:avLst/>
            </a:prstTxWarp>
          </a:bodyPr>
          <a:lstStyle/>
          <a:p>
            <a:pPr lvl="0" algn="ctr"/>
            <a:r>
              <a:rPr b="0" i="0">
                <a:ln>
                  <a:noFill/>
                </a:ln>
                <a:solidFill>
                  <a:srgbClr val="9572D8"/>
                </a:solidFill>
                <a:latin typeface="Sora"/>
              </a:rPr>
              <a:t>MÓDULO 6</a:t>
            </a:r>
          </a:p>
        </p:txBody>
      </p:sp>
      <p:sp>
        <p:nvSpPr>
          <p:cNvPr id="374" name="Google Shape;374;p22"/>
          <p:cNvSpPr txBox="1"/>
          <p:nvPr/>
        </p:nvSpPr>
        <p:spPr>
          <a:xfrm>
            <a:off x="1543729" y="5848068"/>
            <a:ext cx="2477100" cy="3078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s" sz="1100">
                <a:solidFill>
                  <a:srgbClr val="4000BC"/>
                </a:solidFill>
                <a:latin typeface="Work Sans Medium"/>
                <a:ea typeface="Work Sans Medium"/>
                <a:cs typeface="Work Sans Medium"/>
                <a:sym typeface="Work Sans Medium"/>
              </a:rPr>
              <a:t>ML: Modelado supervisado</a:t>
            </a:r>
            <a:endParaRPr sz="1100" b="0" i="0" u="none" strike="noStrike" cap="none">
              <a:solidFill>
                <a:srgbClr val="4000BC"/>
              </a:solidFill>
              <a:latin typeface="Sora SemiBold"/>
              <a:ea typeface="Sora SemiBold"/>
              <a:cs typeface="Sora SemiBold"/>
              <a:sym typeface="Sora SemiBold"/>
            </a:endParaRPr>
          </a:p>
        </p:txBody>
      </p:sp>
      <p:sp>
        <p:nvSpPr>
          <p:cNvPr id="375" name="Google Shape;375;p22"/>
          <p:cNvSpPr txBox="1"/>
          <p:nvPr/>
        </p:nvSpPr>
        <p:spPr>
          <a:xfrm>
            <a:off x="4716574" y="5848078"/>
            <a:ext cx="2477100" cy="4773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s" sz="1100">
                <a:solidFill>
                  <a:srgbClr val="9572D8"/>
                </a:solidFill>
                <a:latin typeface="Work Sans Medium"/>
                <a:ea typeface="Work Sans Medium"/>
                <a:cs typeface="Work Sans Medium"/>
                <a:sym typeface="Work Sans Medium"/>
              </a:rPr>
              <a:t>Procesamiento de lenguaje natural</a:t>
            </a:r>
            <a:endParaRPr sz="1100">
              <a:solidFill>
                <a:srgbClr val="4124BB"/>
              </a:solidFill>
              <a:latin typeface="Work Sans Medium"/>
              <a:ea typeface="Work Sans Medium"/>
              <a:cs typeface="Work Sans Medium"/>
              <a:sym typeface="Work Sans Medium"/>
            </a:endParaRPr>
          </a:p>
        </p:txBody>
      </p:sp>
      <p:sp>
        <p:nvSpPr>
          <p:cNvPr id="376" name="Google Shape;376;p22"/>
          <p:cNvSpPr/>
          <p:nvPr/>
        </p:nvSpPr>
        <p:spPr>
          <a:xfrm>
            <a:off x="7934917" y="6799255"/>
            <a:ext cx="176100" cy="164700"/>
          </a:xfrm>
          <a:prstGeom prst="rightArrow">
            <a:avLst>
              <a:gd name="adj1" fmla="val 50000"/>
              <a:gd name="adj2" fmla="val 50000"/>
            </a:avLst>
          </a:prstGeom>
          <a:solidFill>
            <a:srgbClr val="4000B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77" name="Google Shape;377;p22"/>
          <p:cNvSpPr/>
          <p:nvPr/>
        </p:nvSpPr>
        <p:spPr>
          <a:xfrm>
            <a:off x="7934917" y="5666558"/>
            <a:ext cx="176100" cy="164700"/>
          </a:xfrm>
          <a:prstGeom prst="rightArrow">
            <a:avLst>
              <a:gd name="adj1" fmla="val 50000"/>
              <a:gd name="adj2" fmla="val 50000"/>
            </a:avLst>
          </a:prstGeom>
          <a:solidFill>
            <a:srgbClr val="4000B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78" name="Google Shape;378;p22"/>
          <p:cNvSpPr/>
          <p:nvPr/>
        </p:nvSpPr>
        <p:spPr>
          <a:xfrm>
            <a:off x="4516877" y="7606496"/>
            <a:ext cx="530700" cy="282900"/>
          </a:xfrm>
          <a:prstGeom prst="roundRect">
            <a:avLst>
              <a:gd name="adj" fmla="val 50000"/>
            </a:avLst>
          </a:prstGeom>
          <a:solidFill>
            <a:srgbClr val="9572D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9" name="Google Shape;379;p22"/>
          <p:cNvSpPr/>
          <p:nvPr/>
        </p:nvSpPr>
        <p:spPr>
          <a:xfrm>
            <a:off x="4469939" y="7925481"/>
            <a:ext cx="624688" cy="70673"/>
          </a:xfrm>
          <a:prstGeom prst="rect">
            <a:avLst/>
          </a:prstGeom>
        </p:spPr>
        <p:txBody>
          <a:bodyPr>
            <a:prstTxWarp prst="textPlain">
              <a:avLst/>
            </a:prstTxWarp>
          </a:bodyPr>
          <a:lstStyle/>
          <a:p>
            <a:pPr lvl="0" algn="ctr"/>
            <a:r>
              <a:rPr b="0" i="0">
                <a:ln>
                  <a:noFill/>
                </a:ln>
                <a:solidFill>
                  <a:srgbClr val="9572D8"/>
                </a:solidFill>
                <a:latin typeface="Sora"/>
              </a:rPr>
              <a:t>Inicio de proyecto</a:t>
            </a:r>
          </a:p>
        </p:txBody>
      </p:sp>
      <p:sp>
        <p:nvSpPr>
          <p:cNvPr id="380" name="Google Shape;380;p22"/>
          <p:cNvSpPr/>
          <p:nvPr/>
        </p:nvSpPr>
        <p:spPr>
          <a:xfrm>
            <a:off x="4603581" y="8011989"/>
            <a:ext cx="378563" cy="72463"/>
          </a:xfrm>
          <a:prstGeom prst="rect">
            <a:avLst/>
          </a:prstGeom>
        </p:spPr>
        <p:txBody>
          <a:bodyPr>
            <a:prstTxWarp prst="textPlain">
              <a:avLst/>
            </a:prstTxWarp>
          </a:bodyPr>
          <a:lstStyle/>
          <a:p>
            <a:pPr lvl="0" algn="ctr"/>
            <a:r>
              <a:rPr b="0" i="0">
                <a:ln>
                  <a:noFill/>
                </a:ln>
                <a:solidFill>
                  <a:srgbClr val="9572D8"/>
                </a:solidFill>
                <a:latin typeface="Sora"/>
              </a:rPr>
              <a:t>MÓDULO 6</a:t>
            </a:r>
          </a:p>
        </p:txBody>
      </p:sp>
      <p:sp>
        <p:nvSpPr>
          <p:cNvPr id="381" name="Google Shape;381;p22"/>
          <p:cNvSpPr/>
          <p:nvPr/>
        </p:nvSpPr>
        <p:spPr>
          <a:xfrm>
            <a:off x="3733252" y="8178752"/>
            <a:ext cx="1310700" cy="282900"/>
          </a:xfrm>
          <a:prstGeom prst="roundRect">
            <a:avLst>
              <a:gd name="adj" fmla="val 50000"/>
            </a:avLst>
          </a:prstGeom>
          <a:solidFill>
            <a:srgbClr val="6A0FBA"/>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2" name="Google Shape;382;p22"/>
          <p:cNvSpPr/>
          <p:nvPr/>
        </p:nvSpPr>
        <p:spPr>
          <a:xfrm>
            <a:off x="3768879" y="8497737"/>
            <a:ext cx="1188638" cy="75892"/>
          </a:xfrm>
          <a:prstGeom prst="rect">
            <a:avLst/>
          </a:prstGeom>
        </p:spPr>
        <p:txBody>
          <a:bodyPr>
            <a:prstTxWarp prst="textPlain">
              <a:avLst/>
            </a:prstTxWarp>
          </a:bodyPr>
          <a:lstStyle/>
          <a:p>
            <a:pPr lvl="0" algn="ctr"/>
            <a:r>
              <a:rPr b="0" i="0">
                <a:ln>
                  <a:noFill/>
                </a:ln>
                <a:solidFill>
                  <a:srgbClr val="6A0FBA"/>
                </a:solidFill>
                <a:latin typeface="Sora"/>
              </a:rPr>
              <a:t>Entrega / presenación de proyecto</a:t>
            </a:r>
          </a:p>
        </p:txBody>
      </p:sp>
      <p:sp>
        <p:nvSpPr>
          <p:cNvPr id="383" name="Google Shape;383;p22"/>
          <p:cNvSpPr/>
          <p:nvPr/>
        </p:nvSpPr>
        <p:spPr>
          <a:xfrm>
            <a:off x="4200601" y="8584245"/>
            <a:ext cx="376495" cy="72313"/>
          </a:xfrm>
          <a:prstGeom prst="rect">
            <a:avLst/>
          </a:prstGeom>
        </p:spPr>
        <p:txBody>
          <a:bodyPr>
            <a:prstTxWarp prst="textPlain">
              <a:avLst/>
            </a:prstTxWarp>
          </a:bodyPr>
          <a:lstStyle/>
          <a:p>
            <a:pPr lvl="0" algn="ctr"/>
            <a:r>
              <a:rPr b="0" i="0">
                <a:ln>
                  <a:noFill/>
                </a:ln>
                <a:solidFill>
                  <a:srgbClr val="6A0FBA"/>
                </a:solidFill>
                <a:latin typeface="Sora"/>
              </a:rPr>
              <a:t>MÓDULO 5</a:t>
            </a:r>
          </a:p>
        </p:txBody>
      </p:sp>
      <p:grpSp>
        <p:nvGrpSpPr>
          <p:cNvPr id="384" name="Google Shape;384;p22"/>
          <p:cNvGrpSpPr/>
          <p:nvPr/>
        </p:nvGrpSpPr>
        <p:grpSpPr>
          <a:xfrm>
            <a:off x="4687940" y="7641403"/>
            <a:ext cx="208559" cy="210214"/>
            <a:chOff x="5370738" y="5066186"/>
            <a:chExt cx="286011" cy="288280"/>
          </a:xfrm>
        </p:grpSpPr>
        <p:sp>
          <p:nvSpPr>
            <p:cNvPr id="385" name="Google Shape;385;p22"/>
            <p:cNvSpPr/>
            <p:nvPr/>
          </p:nvSpPr>
          <p:spPr>
            <a:xfrm>
              <a:off x="5370738" y="5066186"/>
              <a:ext cx="286011" cy="228797"/>
            </a:xfrm>
            <a:custGeom>
              <a:avLst/>
              <a:gdLst/>
              <a:ahLst/>
              <a:cxnLst/>
              <a:rect l="l" t="t" r="r" b="b"/>
              <a:pathLst>
                <a:path w="4789" h="3831" extrusionOk="0">
                  <a:moveTo>
                    <a:pt x="4142" y="432"/>
                  </a:moveTo>
                  <a:cubicBezTo>
                    <a:pt x="4261" y="432"/>
                    <a:pt x="4357" y="528"/>
                    <a:pt x="4357" y="648"/>
                  </a:cubicBezTo>
                  <a:lnTo>
                    <a:pt x="4357" y="3097"/>
                  </a:lnTo>
                  <a:cubicBezTo>
                    <a:pt x="4357" y="3265"/>
                    <a:pt x="4223" y="3399"/>
                    <a:pt x="4055" y="3399"/>
                  </a:cubicBezTo>
                  <a:lnTo>
                    <a:pt x="734" y="3399"/>
                  </a:lnTo>
                  <a:cubicBezTo>
                    <a:pt x="566" y="3399"/>
                    <a:pt x="432" y="3265"/>
                    <a:pt x="432" y="3097"/>
                  </a:cubicBezTo>
                  <a:lnTo>
                    <a:pt x="432" y="648"/>
                  </a:lnTo>
                  <a:cubicBezTo>
                    <a:pt x="432" y="528"/>
                    <a:pt x="528" y="432"/>
                    <a:pt x="643" y="432"/>
                  </a:cubicBezTo>
                  <a:close/>
                  <a:moveTo>
                    <a:pt x="643" y="1"/>
                  </a:moveTo>
                  <a:cubicBezTo>
                    <a:pt x="288" y="1"/>
                    <a:pt x="1" y="293"/>
                    <a:pt x="1" y="648"/>
                  </a:cubicBezTo>
                  <a:lnTo>
                    <a:pt x="1" y="3097"/>
                  </a:lnTo>
                  <a:cubicBezTo>
                    <a:pt x="1" y="3499"/>
                    <a:pt x="327" y="3830"/>
                    <a:pt x="734" y="3830"/>
                  </a:cubicBezTo>
                  <a:lnTo>
                    <a:pt x="4055" y="3830"/>
                  </a:lnTo>
                  <a:cubicBezTo>
                    <a:pt x="4458" y="3830"/>
                    <a:pt x="4789" y="3499"/>
                    <a:pt x="4789" y="3097"/>
                  </a:cubicBezTo>
                  <a:lnTo>
                    <a:pt x="4789" y="648"/>
                  </a:lnTo>
                  <a:cubicBezTo>
                    <a:pt x="4789" y="293"/>
                    <a:pt x="4496" y="1"/>
                    <a:pt x="4142"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86" name="Google Shape;386;p22"/>
            <p:cNvSpPr/>
            <p:nvPr/>
          </p:nvSpPr>
          <p:spPr>
            <a:xfrm>
              <a:off x="5370738" y="5221344"/>
              <a:ext cx="286011" cy="25800"/>
            </a:xfrm>
            <a:custGeom>
              <a:avLst/>
              <a:gdLst/>
              <a:ahLst/>
              <a:cxnLst/>
              <a:rect l="l" t="t" r="r" b="b"/>
              <a:pathLst>
                <a:path w="4789" h="432" extrusionOk="0">
                  <a:moveTo>
                    <a:pt x="216" y="0"/>
                  </a:moveTo>
                  <a:cubicBezTo>
                    <a:pt x="97" y="0"/>
                    <a:pt x="1" y="96"/>
                    <a:pt x="1" y="216"/>
                  </a:cubicBezTo>
                  <a:cubicBezTo>
                    <a:pt x="1" y="336"/>
                    <a:pt x="97" y="432"/>
                    <a:pt x="216" y="432"/>
                  </a:cubicBezTo>
                  <a:lnTo>
                    <a:pt x="4573" y="432"/>
                  </a:lnTo>
                  <a:cubicBezTo>
                    <a:pt x="4693" y="432"/>
                    <a:pt x="4789" y="336"/>
                    <a:pt x="4789" y="216"/>
                  </a:cubicBezTo>
                  <a:cubicBezTo>
                    <a:pt x="4789" y="96"/>
                    <a:pt x="4693" y="0"/>
                    <a:pt x="4573"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87" name="Google Shape;387;p22"/>
            <p:cNvSpPr/>
            <p:nvPr/>
          </p:nvSpPr>
          <p:spPr>
            <a:xfrm>
              <a:off x="5456081" y="5280350"/>
              <a:ext cx="44374" cy="68681"/>
            </a:xfrm>
            <a:custGeom>
              <a:avLst/>
              <a:gdLst/>
              <a:ahLst/>
              <a:cxnLst/>
              <a:rect l="l" t="t" r="r" b="b"/>
              <a:pathLst>
                <a:path w="743" h="1150" extrusionOk="0">
                  <a:moveTo>
                    <a:pt x="481" y="1"/>
                  </a:moveTo>
                  <a:cubicBezTo>
                    <a:pt x="387" y="1"/>
                    <a:pt x="299" y="63"/>
                    <a:pt x="268" y="158"/>
                  </a:cubicBezTo>
                  <a:lnTo>
                    <a:pt x="43" y="848"/>
                  </a:lnTo>
                  <a:cubicBezTo>
                    <a:pt x="0" y="968"/>
                    <a:pt x="67" y="1097"/>
                    <a:pt x="187" y="1136"/>
                  </a:cubicBezTo>
                  <a:cubicBezTo>
                    <a:pt x="211" y="1145"/>
                    <a:pt x="235" y="1150"/>
                    <a:pt x="259" y="1150"/>
                  </a:cubicBezTo>
                  <a:cubicBezTo>
                    <a:pt x="355" y="1150"/>
                    <a:pt x="446" y="1088"/>
                    <a:pt x="479" y="992"/>
                  </a:cubicBezTo>
                  <a:lnTo>
                    <a:pt x="700" y="302"/>
                  </a:lnTo>
                  <a:cubicBezTo>
                    <a:pt x="743" y="182"/>
                    <a:pt x="676" y="52"/>
                    <a:pt x="556" y="14"/>
                  </a:cubicBezTo>
                  <a:cubicBezTo>
                    <a:pt x="531" y="5"/>
                    <a:pt x="506" y="1"/>
                    <a:pt x="48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88" name="Google Shape;388;p22"/>
            <p:cNvSpPr/>
            <p:nvPr/>
          </p:nvSpPr>
          <p:spPr>
            <a:xfrm>
              <a:off x="5527032" y="5280350"/>
              <a:ext cx="44135" cy="68681"/>
            </a:xfrm>
            <a:custGeom>
              <a:avLst/>
              <a:gdLst/>
              <a:ahLst/>
              <a:cxnLst/>
              <a:rect l="l" t="t" r="r" b="b"/>
              <a:pathLst>
                <a:path w="739" h="1150" extrusionOk="0">
                  <a:moveTo>
                    <a:pt x="262" y="1"/>
                  </a:moveTo>
                  <a:cubicBezTo>
                    <a:pt x="237" y="1"/>
                    <a:pt x="212" y="5"/>
                    <a:pt x="187" y="14"/>
                  </a:cubicBezTo>
                  <a:cubicBezTo>
                    <a:pt x="63" y="52"/>
                    <a:pt x="1" y="182"/>
                    <a:pt x="39" y="302"/>
                  </a:cubicBezTo>
                  <a:lnTo>
                    <a:pt x="264" y="992"/>
                  </a:lnTo>
                  <a:cubicBezTo>
                    <a:pt x="293" y="1088"/>
                    <a:pt x="384" y="1150"/>
                    <a:pt x="480" y="1150"/>
                  </a:cubicBezTo>
                  <a:cubicBezTo>
                    <a:pt x="504" y="1150"/>
                    <a:pt x="528" y="1145"/>
                    <a:pt x="552" y="1136"/>
                  </a:cubicBezTo>
                  <a:cubicBezTo>
                    <a:pt x="672" y="1097"/>
                    <a:pt x="739" y="968"/>
                    <a:pt x="700" y="848"/>
                  </a:cubicBezTo>
                  <a:lnTo>
                    <a:pt x="475" y="158"/>
                  </a:lnTo>
                  <a:cubicBezTo>
                    <a:pt x="445" y="63"/>
                    <a:pt x="357" y="1"/>
                    <a:pt x="262"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89" name="Google Shape;389;p22"/>
            <p:cNvSpPr/>
            <p:nvPr/>
          </p:nvSpPr>
          <p:spPr>
            <a:xfrm>
              <a:off x="5393970" y="5328665"/>
              <a:ext cx="238771" cy="25800"/>
            </a:xfrm>
            <a:custGeom>
              <a:avLst/>
              <a:gdLst/>
              <a:ahLst/>
              <a:cxnLst/>
              <a:rect l="l" t="t" r="r" b="b"/>
              <a:pathLst>
                <a:path w="3998" h="432" extrusionOk="0">
                  <a:moveTo>
                    <a:pt x="220" y="1"/>
                  </a:moveTo>
                  <a:cubicBezTo>
                    <a:pt x="101" y="1"/>
                    <a:pt x="0" y="97"/>
                    <a:pt x="0" y="216"/>
                  </a:cubicBezTo>
                  <a:cubicBezTo>
                    <a:pt x="0" y="336"/>
                    <a:pt x="101" y="432"/>
                    <a:pt x="220" y="432"/>
                  </a:cubicBezTo>
                  <a:lnTo>
                    <a:pt x="3781" y="432"/>
                  </a:lnTo>
                  <a:cubicBezTo>
                    <a:pt x="3901" y="432"/>
                    <a:pt x="3997" y="336"/>
                    <a:pt x="3997" y="216"/>
                  </a:cubicBezTo>
                  <a:cubicBezTo>
                    <a:pt x="3997" y="97"/>
                    <a:pt x="3901" y="1"/>
                    <a:pt x="378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90" name="Google Shape;390;p22"/>
            <p:cNvSpPr/>
            <p:nvPr/>
          </p:nvSpPr>
          <p:spPr>
            <a:xfrm>
              <a:off x="5417142" y="5103154"/>
              <a:ext cx="49868" cy="73339"/>
            </a:xfrm>
            <a:custGeom>
              <a:avLst/>
              <a:gdLst/>
              <a:ahLst/>
              <a:cxnLst/>
              <a:rect l="l" t="t" r="r" b="b"/>
              <a:pathLst>
                <a:path w="835" h="1228" extrusionOk="0">
                  <a:moveTo>
                    <a:pt x="218" y="0"/>
                  </a:moveTo>
                  <a:cubicBezTo>
                    <a:pt x="167" y="0"/>
                    <a:pt x="115" y="19"/>
                    <a:pt x="77" y="58"/>
                  </a:cubicBezTo>
                  <a:cubicBezTo>
                    <a:pt x="0" y="134"/>
                    <a:pt x="0" y="259"/>
                    <a:pt x="77" y="336"/>
                  </a:cubicBezTo>
                  <a:lnTo>
                    <a:pt x="345" y="604"/>
                  </a:lnTo>
                  <a:lnTo>
                    <a:pt x="72" y="896"/>
                  </a:lnTo>
                  <a:cubicBezTo>
                    <a:pt x="0" y="973"/>
                    <a:pt x="5" y="1098"/>
                    <a:pt x="86" y="1174"/>
                  </a:cubicBezTo>
                  <a:cubicBezTo>
                    <a:pt x="120" y="1208"/>
                    <a:pt x="168" y="1227"/>
                    <a:pt x="221" y="1227"/>
                  </a:cubicBezTo>
                  <a:cubicBezTo>
                    <a:pt x="273" y="1227"/>
                    <a:pt x="326" y="1203"/>
                    <a:pt x="364" y="1165"/>
                  </a:cubicBezTo>
                  <a:lnTo>
                    <a:pt x="762" y="733"/>
                  </a:lnTo>
                  <a:cubicBezTo>
                    <a:pt x="834" y="652"/>
                    <a:pt x="834" y="532"/>
                    <a:pt x="757" y="455"/>
                  </a:cubicBezTo>
                  <a:lnTo>
                    <a:pt x="360" y="58"/>
                  </a:lnTo>
                  <a:cubicBezTo>
                    <a:pt x="321" y="19"/>
                    <a:pt x="270" y="0"/>
                    <a:pt x="218"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91" name="Google Shape;391;p22"/>
            <p:cNvSpPr/>
            <p:nvPr/>
          </p:nvSpPr>
          <p:spPr>
            <a:xfrm>
              <a:off x="5472923" y="5162637"/>
              <a:ext cx="81641" cy="23829"/>
            </a:xfrm>
            <a:custGeom>
              <a:avLst/>
              <a:gdLst/>
              <a:ahLst/>
              <a:cxnLst/>
              <a:rect l="l" t="t" r="r" b="b"/>
              <a:pathLst>
                <a:path w="1367" h="399" extrusionOk="0">
                  <a:moveTo>
                    <a:pt x="197" y="1"/>
                  </a:moveTo>
                  <a:cubicBezTo>
                    <a:pt x="87" y="1"/>
                    <a:pt x="1" y="92"/>
                    <a:pt x="1" y="202"/>
                  </a:cubicBezTo>
                  <a:cubicBezTo>
                    <a:pt x="1" y="308"/>
                    <a:pt x="87" y="399"/>
                    <a:pt x="197" y="399"/>
                  </a:cubicBezTo>
                  <a:lnTo>
                    <a:pt x="1165" y="399"/>
                  </a:lnTo>
                  <a:cubicBezTo>
                    <a:pt x="1276" y="399"/>
                    <a:pt x="1367" y="308"/>
                    <a:pt x="1367" y="202"/>
                  </a:cubicBezTo>
                  <a:cubicBezTo>
                    <a:pt x="1367" y="92"/>
                    <a:pt x="1276" y="1"/>
                    <a:pt x="1165"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grpSp>
      <p:grpSp>
        <p:nvGrpSpPr>
          <p:cNvPr id="392" name="Google Shape;392;p22"/>
          <p:cNvGrpSpPr/>
          <p:nvPr/>
        </p:nvGrpSpPr>
        <p:grpSpPr>
          <a:xfrm>
            <a:off x="4195569" y="8215730"/>
            <a:ext cx="310872" cy="207692"/>
            <a:chOff x="7367267" y="4882400"/>
            <a:chExt cx="453034" cy="302670"/>
          </a:xfrm>
        </p:grpSpPr>
        <p:grpSp>
          <p:nvGrpSpPr>
            <p:cNvPr id="393" name="Google Shape;393;p22"/>
            <p:cNvGrpSpPr/>
            <p:nvPr/>
          </p:nvGrpSpPr>
          <p:grpSpPr>
            <a:xfrm>
              <a:off x="7367267" y="4900350"/>
              <a:ext cx="310492" cy="284720"/>
              <a:chOff x="8598567" y="1778513"/>
              <a:chExt cx="310492" cy="284720"/>
            </a:xfrm>
          </p:grpSpPr>
          <p:sp>
            <p:nvSpPr>
              <p:cNvPr id="394" name="Google Shape;394;p22"/>
              <p:cNvSpPr/>
              <p:nvPr/>
            </p:nvSpPr>
            <p:spPr>
              <a:xfrm>
                <a:off x="8701033" y="1998582"/>
                <a:ext cx="105852" cy="64651"/>
              </a:xfrm>
              <a:custGeom>
                <a:avLst/>
                <a:gdLst/>
                <a:ahLst/>
                <a:cxnLst/>
                <a:rect l="l" t="t" r="r" b="b"/>
                <a:pathLst>
                  <a:path w="1783" h="1089" extrusionOk="0">
                    <a:moveTo>
                      <a:pt x="891" y="1"/>
                    </a:moveTo>
                    <a:cubicBezTo>
                      <a:pt x="835" y="1"/>
                      <a:pt x="779" y="22"/>
                      <a:pt x="738" y="65"/>
                    </a:cubicBezTo>
                    <a:lnTo>
                      <a:pt x="82" y="717"/>
                    </a:lnTo>
                    <a:cubicBezTo>
                      <a:pt x="0" y="803"/>
                      <a:pt x="0" y="938"/>
                      <a:pt x="82" y="1024"/>
                    </a:cubicBezTo>
                    <a:cubicBezTo>
                      <a:pt x="125" y="1067"/>
                      <a:pt x="181" y="1089"/>
                      <a:pt x="237" y="1089"/>
                    </a:cubicBezTo>
                    <a:cubicBezTo>
                      <a:pt x="294" y="1089"/>
                      <a:pt x="350" y="1067"/>
                      <a:pt x="393" y="1024"/>
                    </a:cubicBezTo>
                    <a:lnTo>
                      <a:pt x="891" y="525"/>
                    </a:lnTo>
                    <a:lnTo>
                      <a:pt x="1390" y="1024"/>
                    </a:lnTo>
                    <a:cubicBezTo>
                      <a:pt x="1433" y="1067"/>
                      <a:pt x="1491" y="1086"/>
                      <a:pt x="1543" y="1086"/>
                    </a:cubicBezTo>
                    <a:cubicBezTo>
                      <a:pt x="1601" y="1086"/>
                      <a:pt x="1653" y="1067"/>
                      <a:pt x="1697" y="1024"/>
                    </a:cubicBezTo>
                    <a:cubicBezTo>
                      <a:pt x="1783" y="938"/>
                      <a:pt x="1783" y="803"/>
                      <a:pt x="1697" y="717"/>
                    </a:cubicBezTo>
                    <a:lnTo>
                      <a:pt x="1045" y="65"/>
                    </a:lnTo>
                    <a:cubicBezTo>
                      <a:pt x="1004" y="22"/>
                      <a:pt x="948" y="1"/>
                      <a:pt x="89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5" name="Google Shape;395;p22"/>
              <p:cNvSpPr/>
              <p:nvPr/>
            </p:nvSpPr>
            <p:spPr>
              <a:xfrm>
                <a:off x="8740867" y="1959757"/>
                <a:ext cx="25944" cy="64651"/>
              </a:xfrm>
              <a:custGeom>
                <a:avLst/>
                <a:gdLst/>
                <a:ahLst/>
                <a:cxnLst/>
                <a:rect l="l" t="t" r="r" b="b"/>
                <a:pathLst>
                  <a:path w="437" h="1089" extrusionOk="0">
                    <a:moveTo>
                      <a:pt x="220" y="1"/>
                    </a:moveTo>
                    <a:cubicBezTo>
                      <a:pt x="101" y="1"/>
                      <a:pt x="0" y="96"/>
                      <a:pt x="0" y="216"/>
                    </a:cubicBezTo>
                    <a:lnTo>
                      <a:pt x="0" y="873"/>
                    </a:lnTo>
                    <a:cubicBezTo>
                      <a:pt x="0" y="993"/>
                      <a:pt x="101" y="1088"/>
                      <a:pt x="220" y="1088"/>
                    </a:cubicBezTo>
                    <a:cubicBezTo>
                      <a:pt x="340" y="1088"/>
                      <a:pt x="436" y="993"/>
                      <a:pt x="436" y="873"/>
                    </a:cubicBezTo>
                    <a:lnTo>
                      <a:pt x="436" y="216"/>
                    </a:lnTo>
                    <a:cubicBezTo>
                      <a:pt x="436" y="96"/>
                      <a:pt x="340" y="1"/>
                      <a:pt x="220"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6" name="Google Shape;396;p22"/>
              <p:cNvSpPr/>
              <p:nvPr/>
            </p:nvSpPr>
            <p:spPr>
              <a:xfrm>
                <a:off x="8598567" y="1778513"/>
                <a:ext cx="310492" cy="25944"/>
              </a:xfrm>
              <a:custGeom>
                <a:avLst/>
                <a:gdLst/>
                <a:ahLst/>
                <a:cxnLst/>
                <a:rect l="l" t="t" r="r" b="b"/>
                <a:pathLst>
                  <a:path w="5230" h="437" extrusionOk="0">
                    <a:moveTo>
                      <a:pt x="221" y="1"/>
                    </a:moveTo>
                    <a:cubicBezTo>
                      <a:pt x="101" y="1"/>
                      <a:pt x="1" y="101"/>
                      <a:pt x="1" y="221"/>
                    </a:cubicBezTo>
                    <a:cubicBezTo>
                      <a:pt x="1" y="341"/>
                      <a:pt x="101" y="437"/>
                      <a:pt x="221" y="437"/>
                    </a:cubicBezTo>
                    <a:lnTo>
                      <a:pt x="5014" y="437"/>
                    </a:lnTo>
                    <a:cubicBezTo>
                      <a:pt x="5134" y="437"/>
                      <a:pt x="5229" y="341"/>
                      <a:pt x="5229" y="221"/>
                    </a:cubicBezTo>
                    <a:cubicBezTo>
                      <a:pt x="5229" y="101"/>
                      <a:pt x="5134" y="1"/>
                      <a:pt x="5014"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7" name="Google Shape;397;p22"/>
              <p:cNvSpPr/>
              <p:nvPr/>
            </p:nvSpPr>
            <p:spPr>
              <a:xfrm>
                <a:off x="8624450" y="1778513"/>
                <a:ext cx="258724" cy="207193"/>
              </a:xfrm>
              <a:custGeom>
                <a:avLst/>
                <a:gdLst/>
                <a:ahLst/>
                <a:cxnLst/>
                <a:rect l="l" t="t" r="r" b="b"/>
                <a:pathLst>
                  <a:path w="4358" h="3490" extrusionOk="0">
                    <a:moveTo>
                      <a:pt x="221" y="1"/>
                    </a:moveTo>
                    <a:cubicBezTo>
                      <a:pt x="101" y="1"/>
                      <a:pt x="1" y="101"/>
                      <a:pt x="1" y="221"/>
                    </a:cubicBezTo>
                    <a:lnTo>
                      <a:pt x="1" y="2833"/>
                    </a:lnTo>
                    <a:cubicBezTo>
                      <a:pt x="1" y="3197"/>
                      <a:pt x="293" y="3490"/>
                      <a:pt x="657" y="3490"/>
                    </a:cubicBezTo>
                    <a:lnTo>
                      <a:pt x="3706" y="3490"/>
                    </a:lnTo>
                    <a:cubicBezTo>
                      <a:pt x="4065" y="3490"/>
                      <a:pt x="4357" y="3197"/>
                      <a:pt x="4357" y="2833"/>
                    </a:cubicBezTo>
                    <a:lnTo>
                      <a:pt x="4357" y="221"/>
                    </a:lnTo>
                    <a:cubicBezTo>
                      <a:pt x="4357" y="101"/>
                      <a:pt x="4261" y="1"/>
                      <a:pt x="4142" y="1"/>
                    </a:cubicBezTo>
                    <a:cubicBezTo>
                      <a:pt x="4022" y="1"/>
                      <a:pt x="3921" y="101"/>
                      <a:pt x="3921" y="221"/>
                    </a:cubicBezTo>
                    <a:lnTo>
                      <a:pt x="3921" y="2833"/>
                    </a:lnTo>
                    <a:cubicBezTo>
                      <a:pt x="3921" y="2953"/>
                      <a:pt x="3825" y="3054"/>
                      <a:pt x="3706" y="3054"/>
                    </a:cubicBezTo>
                    <a:lnTo>
                      <a:pt x="657" y="3054"/>
                    </a:lnTo>
                    <a:cubicBezTo>
                      <a:pt x="538" y="3054"/>
                      <a:pt x="437" y="2953"/>
                      <a:pt x="437" y="2833"/>
                    </a:cubicBezTo>
                    <a:lnTo>
                      <a:pt x="437" y="221"/>
                    </a:lnTo>
                    <a:cubicBezTo>
                      <a:pt x="437" y="101"/>
                      <a:pt x="341" y="1"/>
                      <a:pt x="22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398" name="Google Shape;398;p22"/>
            <p:cNvSpPr/>
            <p:nvPr/>
          </p:nvSpPr>
          <p:spPr>
            <a:xfrm>
              <a:off x="7713522" y="4882400"/>
              <a:ext cx="71057" cy="71262"/>
            </a:xfrm>
            <a:custGeom>
              <a:avLst/>
              <a:gdLst/>
              <a:ahLst/>
              <a:cxnLst/>
              <a:rect l="l" t="t" r="r" b="b"/>
              <a:pathLst>
                <a:path w="1305" h="1309" extrusionOk="0">
                  <a:moveTo>
                    <a:pt x="652" y="437"/>
                  </a:moveTo>
                  <a:cubicBezTo>
                    <a:pt x="772" y="437"/>
                    <a:pt x="868" y="533"/>
                    <a:pt x="868" y="652"/>
                  </a:cubicBezTo>
                  <a:cubicBezTo>
                    <a:pt x="868" y="777"/>
                    <a:pt x="772" y="873"/>
                    <a:pt x="652" y="873"/>
                  </a:cubicBezTo>
                  <a:cubicBezTo>
                    <a:pt x="533" y="873"/>
                    <a:pt x="437" y="777"/>
                    <a:pt x="437" y="652"/>
                  </a:cubicBezTo>
                  <a:cubicBezTo>
                    <a:pt x="437" y="533"/>
                    <a:pt x="533" y="437"/>
                    <a:pt x="652" y="437"/>
                  </a:cubicBezTo>
                  <a:close/>
                  <a:moveTo>
                    <a:pt x="652" y="1"/>
                  </a:moveTo>
                  <a:cubicBezTo>
                    <a:pt x="293" y="1"/>
                    <a:pt x="1" y="293"/>
                    <a:pt x="1" y="652"/>
                  </a:cubicBezTo>
                  <a:cubicBezTo>
                    <a:pt x="1" y="1017"/>
                    <a:pt x="293" y="1309"/>
                    <a:pt x="652" y="1309"/>
                  </a:cubicBezTo>
                  <a:cubicBezTo>
                    <a:pt x="1012" y="1309"/>
                    <a:pt x="1304" y="1017"/>
                    <a:pt x="1304" y="652"/>
                  </a:cubicBezTo>
                  <a:cubicBezTo>
                    <a:pt x="1304" y="293"/>
                    <a:pt x="1012" y="1"/>
                    <a:pt x="652"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9" name="Google Shape;399;p22"/>
            <p:cNvSpPr/>
            <p:nvPr/>
          </p:nvSpPr>
          <p:spPr>
            <a:xfrm>
              <a:off x="7677750" y="4965367"/>
              <a:ext cx="142550" cy="201755"/>
            </a:xfrm>
            <a:custGeom>
              <a:avLst/>
              <a:gdLst/>
              <a:ahLst/>
              <a:cxnLst/>
              <a:rect l="l" t="t" r="r" b="b"/>
              <a:pathLst>
                <a:path w="2618" h="3706" extrusionOk="0">
                  <a:moveTo>
                    <a:pt x="1961" y="437"/>
                  </a:moveTo>
                  <a:cubicBezTo>
                    <a:pt x="2081" y="437"/>
                    <a:pt x="2182" y="537"/>
                    <a:pt x="2182" y="657"/>
                  </a:cubicBezTo>
                  <a:lnTo>
                    <a:pt x="2182" y="1525"/>
                  </a:lnTo>
                  <a:cubicBezTo>
                    <a:pt x="2182" y="1649"/>
                    <a:pt x="2081" y="1745"/>
                    <a:pt x="1961" y="1745"/>
                  </a:cubicBezTo>
                  <a:lnTo>
                    <a:pt x="1746" y="1745"/>
                  </a:lnTo>
                  <a:cubicBezTo>
                    <a:pt x="1626" y="1745"/>
                    <a:pt x="1525" y="1841"/>
                    <a:pt x="1525" y="1961"/>
                  </a:cubicBezTo>
                  <a:lnTo>
                    <a:pt x="1525" y="3269"/>
                  </a:lnTo>
                  <a:lnTo>
                    <a:pt x="1094" y="3269"/>
                  </a:lnTo>
                  <a:lnTo>
                    <a:pt x="1094" y="1961"/>
                  </a:lnTo>
                  <a:cubicBezTo>
                    <a:pt x="1094" y="1841"/>
                    <a:pt x="993" y="1745"/>
                    <a:pt x="873" y="1745"/>
                  </a:cubicBezTo>
                  <a:lnTo>
                    <a:pt x="658" y="1745"/>
                  </a:lnTo>
                  <a:cubicBezTo>
                    <a:pt x="538" y="1745"/>
                    <a:pt x="437" y="1649"/>
                    <a:pt x="437" y="1525"/>
                  </a:cubicBezTo>
                  <a:lnTo>
                    <a:pt x="437" y="657"/>
                  </a:lnTo>
                  <a:cubicBezTo>
                    <a:pt x="437" y="537"/>
                    <a:pt x="538" y="437"/>
                    <a:pt x="658" y="437"/>
                  </a:cubicBezTo>
                  <a:close/>
                  <a:moveTo>
                    <a:pt x="658" y="1"/>
                  </a:moveTo>
                  <a:cubicBezTo>
                    <a:pt x="293" y="1"/>
                    <a:pt x="1" y="293"/>
                    <a:pt x="1" y="657"/>
                  </a:cubicBezTo>
                  <a:lnTo>
                    <a:pt x="1" y="1525"/>
                  </a:lnTo>
                  <a:cubicBezTo>
                    <a:pt x="1" y="1889"/>
                    <a:pt x="293" y="2181"/>
                    <a:pt x="658" y="2181"/>
                  </a:cubicBezTo>
                  <a:lnTo>
                    <a:pt x="658" y="3490"/>
                  </a:lnTo>
                  <a:cubicBezTo>
                    <a:pt x="658" y="3609"/>
                    <a:pt x="753" y="3705"/>
                    <a:pt x="873" y="3705"/>
                  </a:cubicBezTo>
                  <a:lnTo>
                    <a:pt x="1746" y="3705"/>
                  </a:lnTo>
                  <a:cubicBezTo>
                    <a:pt x="1865" y="3705"/>
                    <a:pt x="1961" y="3609"/>
                    <a:pt x="1961" y="3490"/>
                  </a:cubicBezTo>
                  <a:lnTo>
                    <a:pt x="1961" y="2181"/>
                  </a:lnTo>
                  <a:cubicBezTo>
                    <a:pt x="2325" y="2181"/>
                    <a:pt x="2618" y="1889"/>
                    <a:pt x="2618" y="1525"/>
                  </a:cubicBezTo>
                  <a:lnTo>
                    <a:pt x="2618" y="657"/>
                  </a:lnTo>
                  <a:cubicBezTo>
                    <a:pt x="2618" y="293"/>
                    <a:pt x="2325" y="1"/>
                    <a:pt x="196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0" name="Google Shape;400;p22"/>
            <p:cNvSpPr/>
            <p:nvPr/>
          </p:nvSpPr>
          <p:spPr>
            <a:xfrm>
              <a:off x="7476820" y="4965387"/>
              <a:ext cx="91375" cy="85284"/>
            </a:xfrm>
            <a:custGeom>
              <a:avLst/>
              <a:gdLst/>
              <a:ahLst/>
              <a:cxnLst/>
              <a:rect l="l" t="t" r="r" b="b"/>
              <a:pathLst>
                <a:path w="1530" h="1428" extrusionOk="0">
                  <a:moveTo>
                    <a:pt x="756" y="0"/>
                  </a:moveTo>
                  <a:cubicBezTo>
                    <a:pt x="728" y="0"/>
                    <a:pt x="701" y="15"/>
                    <a:pt x="686" y="44"/>
                  </a:cubicBezTo>
                  <a:lnTo>
                    <a:pt x="523" y="389"/>
                  </a:lnTo>
                  <a:cubicBezTo>
                    <a:pt x="514" y="413"/>
                    <a:pt x="490" y="432"/>
                    <a:pt x="466" y="437"/>
                  </a:cubicBezTo>
                  <a:lnTo>
                    <a:pt x="87" y="499"/>
                  </a:lnTo>
                  <a:cubicBezTo>
                    <a:pt x="25" y="508"/>
                    <a:pt x="1" y="585"/>
                    <a:pt x="49" y="628"/>
                  </a:cubicBezTo>
                  <a:lnTo>
                    <a:pt x="327" y="892"/>
                  </a:lnTo>
                  <a:cubicBezTo>
                    <a:pt x="346" y="911"/>
                    <a:pt x="356" y="935"/>
                    <a:pt x="351" y="959"/>
                  </a:cubicBezTo>
                  <a:lnTo>
                    <a:pt x="293" y="1338"/>
                  </a:lnTo>
                  <a:cubicBezTo>
                    <a:pt x="286" y="1387"/>
                    <a:pt x="327" y="1428"/>
                    <a:pt x="373" y="1428"/>
                  </a:cubicBezTo>
                  <a:cubicBezTo>
                    <a:pt x="384" y="1428"/>
                    <a:pt x="396" y="1425"/>
                    <a:pt x="408" y="1419"/>
                  </a:cubicBezTo>
                  <a:lnTo>
                    <a:pt x="744" y="1232"/>
                  </a:lnTo>
                  <a:cubicBezTo>
                    <a:pt x="754" y="1227"/>
                    <a:pt x="768" y="1223"/>
                    <a:pt x="782" y="1223"/>
                  </a:cubicBezTo>
                  <a:cubicBezTo>
                    <a:pt x="793" y="1223"/>
                    <a:pt x="805" y="1226"/>
                    <a:pt x="816" y="1232"/>
                  </a:cubicBezTo>
                  <a:lnTo>
                    <a:pt x="1156" y="1405"/>
                  </a:lnTo>
                  <a:cubicBezTo>
                    <a:pt x="1167" y="1410"/>
                    <a:pt x="1178" y="1413"/>
                    <a:pt x="1190" y="1413"/>
                  </a:cubicBezTo>
                  <a:cubicBezTo>
                    <a:pt x="1236" y="1413"/>
                    <a:pt x="1278" y="1369"/>
                    <a:pt x="1266" y="1318"/>
                  </a:cubicBezTo>
                  <a:lnTo>
                    <a:pt x="1194" y="945"/>
                  </a:lnTo>
                  <a:cubicBezTo>
                    <a:pt x="1189" y="921"/>
                    <a:pt x="1199" y="892"/>
                    <a:pt x="1218" y="873"/>
                  </a:cubicBezTo>
                  <a:lnTo>
                    <a:pt x="1487" y="604"/>
                  </a:lnTo>
                  <a:cubicBezTo>
                    <a:pt x="1530" y="556"/>
                    <a:pt x="1501" y="480"/>
                    <a:pt x="1439" y="470"/>
                  </a:cubicBezTo>
                  <a:lnTo>
                    <a:pt x="1060" y="422"/>
                  </a:lnTo>
                  <a:cubicBezTo>
                    <a:pt x="1036" y="422"/>
                    <a:pt x="1012" y="403"/>
                    <a:pt x="1003" y="384"/>
                  </a:cubicBezTo>
                  <a:lnTo>
                    <a:pt x="825" y="44"/>
                  </a:lnTo>
                  <a:cubicBezTo>
                    <a:pt x="811" y="15"/>
                    <a:pt x="783" y="0"/>
                    <a:pt x="756"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01" name="Google Shape;401;p22"/>
          <p:cNvSpPr/>
          <p:nvPr/>
        </p:nvSpPr>
        <p:spPr>
          <a:xfrm>
            <a:off x="6987193" y="8497737"/>
            <a:ext cx="1188638" cy="75892"/>
          </a:xfrm>
          <a:prstGeom prst="rect">
            <a:avLst/>
          </a:prstGeom>
        </p:spPr>
        <p:txBody>
          <a:bodyPr>
            <a:prstTxWarp prst="textPlain">
              <a:avLst/>
            </a:prstTxWarp>
          </a:bodyPr>
          <a:lstStyle/>
          <a:p>
            <a:pPr lvl="0" algn="ctr"/>
            <a:r>
              <a:rPr b="0" i="0">
                <a:ln>
                  <a:noFill/>
                </a:ln>
                <a:solidFill>
                  <a:srgbClr val="6A0FBA"/>
                </a:solidFill>
                <a:latin typeface="Sora"/>
              </a:rPr>
              <a:t>Entrega / presenación de proyecto</a:t>
            </a:r>
          </a:p>
        </p:txBody>
      </p:sp>
      <p:sp>
        <p:nvSpPr>
          <p:cNvPr id="402" name="Google Shape;402;p22"/>
          <p:cNvSpPr/>
          <p:nvPr/>
        </p:nvSpPr>
        <p:spPr>
          <a:xfrm>
            <a:off x="7418916" y="8584245"/>
            <a:ext cx="378563" cy="72463"/>
          </a:xfrm>
          <a:prstGeom prst="rect">
            <a:avLst/>
          </a:prstGeom>
        </p:spPr>
        <p:txBody>
          <a:bodyPr>
            <a:prstTxWarp prst="textPlain">
              <a:avLst/>
            </a:prstTxWarp>
          </a:bodyPr>
          <a:lstStyle/>
          <a:p>
            <a:pPr lvl="0" algn="ctr"/>
            <a:r>
              <a:rPr b="0" i="0">
                <a:ln>
                  <a:noFill/>
                </a:ln>
                <a:solidFill>
                  <a:srgbClr val="6A0FBA"/>
                </a:solidFill>
                <a:latin typeface="Sora"/>
              </a:rPr>
              <a:t>MÓDULO 6</a:t>
            </a:r>
          </a:p>
        </p:txBody>
      </p:sp>
      <p:sp>
        <p:nvSpPr>
          <p:cNvPr id="403" name="Google Shape;403;p22"/>
          <p:cNvSpPr/>
          <p:nvPr/>
        </p:nvSpPr>
        <p:spPr>
          <a:xfrm>
            <a:off x="7934917" y="8237219"/>
            <a:ext cx="176100" cy="164700"/>
          </a:xfrm>
          <a:prstGeom prst="rightArrow">
            <a:avLst>
              <a:gd name="adj1" fmla="val 50000"/>
              <a:gd name="adj2" fmla="val 50000"/>
            </a:avLst>
          </a:prstGeom>
          <a:solidFill>
            <a:srgbClr val="9572D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nvGrpSpPr>
          <p:cNvPr id="404" name="Google Shape;404;p22"/>
          <p:cNvGrpSpPr/>
          <p:nvPr/>
        </p:nvGrpSpPr>
        <p:grpSpPr>
          <a:xfrm>
            <a:off x="7169635" y="8215730"/>
            <a:ext cx="310872" cy="207692"/>
            <a:chOff x="7367267" y="4882400"/>
            <a:chExt cx="453034" cy="302670"/>
          </a:xfrm>
        </p:grpSpPr>
        <p:grpSp>
          <p:nvGrpSpPr>
            <p:cNvPr id="405" name="Google Shape;405;p22"/>
            <p:cNvGrpSpPr/>
            <p:nvPr/>
          </p:nvGrpSpPr>
          <p:grpSpPr>
            <a:xfrm>
              <a:off x="7367267" y="4900350"/>
              <a:ext cx="310492" cy="284720"/>
              <a:chOff x="8598567" y="1778513"/>
              <a:chExt cx="310492" cy="284720"/>
            </a:xfrm>
          </p:grpSpPr>
          <p:sp>
            <p:nvSpPr>
              <p:cNvPr id="406" name="Google Shape;406;p22"/>
              <p:cNvSpPr/>
              <p:nvPr/>
            </p:nvSpPr>
            <p:spPr>
              <a:xfrm>
                <a:off x="8701033" y="1998582"/>
                <a:ext cx="105852" cy="64651"/>
              </a:xfrm>
              <a:custGeom>
                <a:avLst/>
                <a:gdLst/>
                <a:ahLst/>
                <a:cxnLst/>
                <a:rect l="l" t="t" r="r" b="b"/>
                <a:pathLst>
                  <a:path w="1783" h="1089" extrusionOk="0">
                    <a:moveTo>
                      <a:pt x="891" y="1"/>
                    </a:moveTo>
                    <a:cubicBezTo>
                      <a:pt x="835" y="1"/>
                      <a:pt x="779" y="22"/>
                      <a:pt x="738" y="65"/>
                    </a:cubicBezTo>
                    <a:lnTo>
                      <a:pt x="82" y="717"/>
                    </a:lnTo>
                    <a:cubicBezTo>
                      <a:pt x="0" y="803"/>
                      <a:pt x="0" y="938"/>
                      <a:pt x="82" y="1024"/>
                    </a:cubicBezTo>
                    <a:cubicBezTo>
                      <a:pt x="125" y="1067"/>
                      <a:pt x="181" y="1089"/>
                      <a:pt x="237" y="1089"/>
                    </a:cubicBezTo>
                    <a:cubicBezTo>
                      <a:pt x="294" y="1089"/>
                      <a:pt x="350" y="1067"/>
                      <a:pt x="393" y="1024"/>
                    </a:cubicBezTo>
                    <a:lnTo>
                      <a:pt x="891" y="525"/>
                    </a:lnTo>
                    <a:lnTo>
                      <a:pt x="1390" y="1024"/>
                    </a:lnTo>
                    <a:cubicBezTo>
                      <a:pt x="1433" y="1067"/>
                      <a:pt x="1491" y="1086"/>
                      <a:pt x="1543" y="1086"/>
                    </a:cubicBezTo>
                    <a:cubicBezTo>
                      <a:pt x="1601" y="1086"/>
                      <a:pt x="1653" y="1067"/>
                      <a:pt x="1697" y="1024"/>
                    </a:cubicBezTo>
                    <a:cubicBezTo>
                      <a:pt x="1783" y="938"/>
                      <a:pt x="1783" y="803"/>
                      <a:pt x="1697" y="717"/>
                    </a:cubicBezTo>
                    <a:lnTo>
                      <a:pt x="1045" y="65"/>
                    </a:lnTo>
                    <a:cubicBezTo>
                      <a:pt x="1004" y="22"/>
                      <a:pt x="948" y="1"/>
                      <a:pt x="89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7" name="Google Shape;407;p22"/>
              <p:cNvSpPr/>
              <p:nvPr/>
            </p:nvSpPr>
            <p:spPr>
              <a:xfrm>
                <a:off x="8740867" y="1959757"/>
                <a:ext cx="25944" cy="64651"/>
              </a:xfrm>
              <a:custGeom>
                <a:avLst/>
                <a:gdLst/>
                <a:ahLst/>
                <a:cxnLst/>
                <a:rect l="l" t="t" r="r" b="b"/>
                <a:pathLst>
                  <a:path w="437" h="1089" extrusionOk="0">
                    <a:moveTo>
                      <a:pt x="220" y="1"/>
                    </a:moveTo>
                    <a:cubicBezTo>
                      <a:pt x="101" y="1"/>
                      <a:pt x="0" y="96"/>
                      <a:pt x="0" y="216"/>
                    </a:cubicBezTo>
                    <a:lnTo>
                      <a:pt x="0" y="873"/>
                    </a:lnTo>
                    <a:cubicBezTo>
                      <a:pt x="0" y="993"/>
                      <a:pt x="101" y="1088"/>
                      <a:pt x="220" y="1088"/>
                    </a:cubicBezTo>
                    <a:cubicBezTo>
                      <a:pt x="340" y="1088"/>
                      <a:pt x="436" y="993"/>
                      <a:pt x="436" y="873"/>
                    </a:cubicBezTo>
                    <a:lnTo>
                      <a:pt x="436" y="216"/>
                    </a:lnTo>
                    <a:cubicBezTo>
                      <a:pt x="436" y="96"/>
                      <a:pt x="340" y="1"/>
                      <a:pt x="220"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8" name="Google Shape;408;p22"/>
              <p:cNvSpPr/>
              <p:nvPr/>
            </p:nvSpPr>
            <p:spPr>
              <a:xfrm>
                <a:off x="8598567" y="1778513"/>
                <a:ext cx="310492" cy="25944"/>
              </a:xfrm>
              <a:custGeom>
                <a:avLst/>
                <a:gdLst/>
                <a:ahLst/>
                <a:cxnLst/>
                <a:rect l="l" t="t" r="r" b="b"/>
                <a:pathLst>
                  <a:path w="5230" h="437" extrusionOk="0">
                    <a:moveTo>
                      <a:pt x="221" y="1"/>
                    </a:moveTo>
                    <a:cubicBezTo>
                      <a:pt x="101" y="1"/>
                      <a:pt x="1" y="101"/>
                      <a:pt x="1" y="221"/>
                    </a:cubicBezTo>
                    <a:cubicBezTo>
                      <a:pt x="1" y="341"/>
                      <a:pt x="101" y="437"/>
                      <a:pt x="221" y="437"/>
                    </a:cubicBezTo>
                    <a:lnTo>
                      <a:pt x="5014" y="437"/>
                    </a:lnTo>
                    <a:cubicBezTo>
                      <a:pt x="5134" y="437"/>
                      <a:pt x="5229" y="341"/>
                      <a:pt x="5229" y="221"/>
                    </a:cubicBezTo>
                    <a:cubicBezTo>
                      <a:pt x="5229" y="101"/>
                      <a:pt x="5134" y="1"/>
                      <a:pt x="5014"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9" name="Google Shape;409;p22"/>
              <p:cNvSpPr/>
              <p:nvPr/>
            </p:nvSpPr>
            <p:spPr>
              <a:xfrm>
                <a:off x="8624450" y="1778513"/>
                <a:ext cx="258724" cy="207193"/>
              </a:xfrm>
              <a:custGeom>
                <a:avLst/>
                <a:gdLst/>
                <a:ahLst/>
                <a:cxnLst/>
                <a:rect l="l" t="t" r="r" b="b"/>
                <a:pathLst>
                  <a:path w="4358" h="3490" extrusionOk="0">
                    <a:moveTo>
                      <a:pt x="221" y="1"/>
                    </a:moveTo>
                    <a:cubicBezTo>
                      <a:pt x="101" y="1"/>
                      <a:pt x="1" y="101"/>
                      <a:pt x="1" y="221"/>
                    </a:cubicBezTo>
                    <a:lnTo>
                      <a:pt x="1" y="2833"/>
                    </a:lnTo>
                    <a:cubicBezTo>
                      <a:pt x="1" y="3197"/>
                      <a:pt x="293" y="3490"/>
                      <a:pt x="657" y="3490"/>
                    </a:cubicBezTo>
                    <a:lnTo>
                      <a:pt x="3706" y="3490"/>
                    </a:lnTo>
                    <a:cubicBezTo>
                      <a:pt x="4065" y="3490"/>
                      <a:pt x="4357" y="3197"/>
                      <a:pt x="4357" y="2833"/>
                    </a:cubicBezTo>
                    <a:lnTo>
                      <a:pt x="4357" y="221"/>
                    </a:lnTo>
                    <a:cubicBezTo>
                      <a:pt x="4357" y="101"/>
                      <a:pt x="4261" y="1"/>
                      <a:pt x="4142" y="1"/>
                    </a:cubicBezTo>
                    <a:cubicBezTo>
                      <a:pt x="4022" y="1"/>
                      <a:pt x="3921" y="101"/>
                      <a:pt x="3921" y="221"/>
                    </a:cubicBezTo>
                    <a:lnTo>
                      <a:pt x="3921" y="2833"/>
                    </a:lnTo>
                    <a:cubicBezTo>
                      <a:pt x="3921" y="2953"/>
                      <a:pt x="3825" y="3054"/>
                      <a:pt x="3706" y="3054"/>
                    </a:cubicBezTo>
                    <a:lnTo>
                      <a:pt x="657" y="3054"/>
                    </a:lnTo>
                    <a:cubicBezTo>
                      <a:pt x="538" y="3054"/>
                      <a:pt x="437" y="2953"/>
                      <a:pt x="437" y="2833"/>
                    </a:cubicBezTo>
                    <a:lnTo>
                      <a:pt x="437" y="221"/>
                    </a:lnTo>
                    <a:cubicBezTo>
                      <a:pt x="437" y="101"/>
                      <a:pt x="341" y="1"/>
                      <a:pt x="22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10" name="Google Shape;410;p22"/>
            <p:cNvSpPr/>
            <p:nvPr/>
          </p:nvSpPr>
          <p:spPr>
            <a:xfrm>
              <a:off x="7713522" y="4882400"/>
              <a:ext cx="71057" cy="71262"/>
            </a:xfrm>
            <a:custGeom>
              <a:avLst/>
              <a:gdLst/>
              <a:ahLst/>
              <a:cxnLst/>
              <a:rect l="l" t="t" r="r" b="b"/>
              <a:pathLst>
                <a:path w="1305" h="1309" extrusionOk="0">
                  <a:moveTo>
                    <a:pt x="652" y="437"/>
                  </a:moveTo>
                  <a:cubicBezTo>
                    <a:pt x="772" y="437"/>
                    <a:pt x="868" y="533"/>
                    <a:pt x="868" y="652"/>
                  </a:cubicBezTo>
                  <a:cubicBezTo>
                    <a:pt x="868" y="777"/>
                    <a:pt x="772" y="873"/>
                    <a:pt x="652" y="873"/>
                  </a:cubicBezTo>
                  <a:cubicBezTo>
                    <a:pt x="533" y="873"/>
                    <a:pt x="437" y="777"/>
                    <a:pt x="437" y="652"/>
                  </a:cubicBezTo>
                  <a:cubicBezTo>
                    <a:pt x="437" y="533"/>
                    <a:pt x="533" y="437"/>
                    <a:pt x="652" y="437"/>
                  </a:cubicBezTo>
                  <a:close/>
                  <a:moveTo>
                    <a:pt x="652" y="1"/>
                  </a:moveTo>
                  <a:cubicBezTo>
                    <a:pt x="293" y="1"/>
                    <a:pt x="1" y="293"/>
                    <a:pt x="1" y="652"/>
                  </a:cubicBezTo>
                  <a:cubicBezTo>
                    <a:pt x="1" y="1017"/>
                    <a:pt x="293" y="1309"/>
                    <a:pt x="652" y="1309"/>
                  </a:cubicBezTo>
                  <a:cubicBezTo>
                    <a:pt x="1012" y="1309"/>
                    <a:pt x="1304" y="1017"/>
                    <a:pt x="1304" y="652"/>
                  </a:cubicBezTo>
                  <a:cubicBezTo>
                    <a:pt x="1304" y="293"/>
                    <a:pt x="1012" y="1"/>
                    <a:pt x="652"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1" name="Google Shape;411;p22"/>
            <p:cNvSpPr/>
            <p:nvPr/>
          </p:nvSpPr>
          <p:spPr>
            <a:xfrm>
              <a:off x="7677750" y="4965367"/>
              <a:ext cx="142550" cy="201755"/>
            </a:xfrm>
            <a:custGeom>
              <a:avLst/>
              <a:gdLst/>
              <a:ahLst/>
              <a:cxnLst/>
              <a:rect l="l" t="t" r="r" b="b"/>
              <a:pathLst>
                <a:path w="2618" h="3706" extrusionOk="0">
                  <a:moveTo>
                    <a:pt x="1961" y="437"/>
                  </a:moveTo>
                  <a:cubicBezTo>
                    <a:pt x="2081" y="437"/>
                    <a:pt x="2182" y="537"/>
                    <a:pt x="2182" y="657"/>
                  </a:cubicBezTo>
                  <a:lnTo>
                    <a:pt x="2182" y="1525"/>
                  </a:lnTo>
                  <a:cubicBezTo>
                    <a:pt x="2182" y="1649"/>
                    <a:pt x="2081" y="1745"/>
                    <a:pt x="1961" y="1745"/>
                  </a:cubicBezTo>
                  <a:lnTo>
                    <a:pt x="1746" y="1745"/>
                  </a:lnTo>
                  <a:cubicBezTo>
                    <a:pt x="1626" y="1745"/>
                    <a:pt x="1525" y="1841"/>
                    <a:pt x="1525" y="1961"/>
                  </a:cubicBezTo>
                  <a:lnTo>
                    <a:pt x="1525" y="3269"/>
                  </a:lnTo>
                  <a:lnTo>
                    <a:pt x="1094" y="3269"/>
                  </a:lnTo>
                  <a:lnTo>
                    <a:pt x="1094" y="1961"/>
                  </a:lnTo>
                  <a:cubicBezTo>
                    <a:pt x="1094" y="1841"/>
                    <a:pt x="993" y="1745"/>
                    <a:pt x="873" y="1745"/>
                  </a:cubicBezTo>
                  <a:lnTo>
                    <a:pt x="658" y="1745"/>
                  </a:lnTo>
                  <a:cubicBezTo>
                    <a:pt x="538" y="1745"/>
                    <a:pt x="437" y="1649"/>
                    <a:pt x="437" y="1525"/>
                  </a:cubicBezTo>
                  <a:lnTo>
                    <a:pt x="437" y="657"/>
                  </a:lnTo>
                  <a:cubicBezTo>
                    <a:pt x="437" y="537"/>
                    <a:pt x="538" y="437"/>
                    <a:pt x="658" y="437"/>
                  </a:cubicBezTo>
                  <a:close/>
                  <a:moveTo>
                    <a:pt x="658" y="1"/>
                  </a:moveTo>
                  <a:cubicBezTo>
                    <a:pt x="293" y="1"/>
                    <a:pt x="1" y="293"/>
                    <a:pt x="1" y="657"/>
                  </a:cubicBezTo>
                  <a:lnTo>
                    <a:pt x="1" y="1525"/>
                  </a:lnTo>
                  <a:cubicBezTo>
                    <a:pt x="1" y="1889"/>
                    <a:pt x="293" y="2181"/>
                    <a:pt x="658" y="2181"/>
                  </a:cubicBezTo>
                  <a:lnTo>
                    <a:pt x="658" y="3490"/>
                  </a:lnTo>
                  <a:cubicBezTo>
                    <a:pt x="658" y="3609"/>
                    <a:pt x="753" y="3705"/>
                    <a:pt x="873" y="3705"/>
                  </a:cubicBezTo>
                  <a:lnTo>
                    <a:pt x="1746" y="3705"/>
                  </a:lnTo>
                  <a:cubicBezTo>
                    <a:pt x="1865" y="3705"/>
                    <a:pt x="1961" y="3609"/>
                    <a:pt x="1961" y="3490"/>
                  </a:cubicBezTo>
                  <a:lnTo>
                    <a:pt x="1961" y="2181"/>
                  </a:lnTo>
                  <a:cubicBezTo>
                    <a:pt x="2325" y="2181"/>
                    <a:pt x="2618" y="1889"/>
                    <a:pt x="2618" y="1525"/>
                  </a:cubicBezTo>
                  <a:lnTo>
                    <a:pt x="2618" y="657"/>
                  </a:lnTo>
                  <a:cubicBezTo>
                    <a:pt x="2618" y="293"/>
                    <a:pt x="2325" y="1"/>
                    <a:pt x="196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2" name="Google Shape;412;p22"/>
            <p:cNvSpPr/>
            <p:nvPr/>
          </p:nvSpPr>
          <p:spPr>
            <a:xfrm>
              <a:off x="7476820" y="4965387"/>
              <a:ext cx="91375" cy="85284"/>
            </a:xfrm>
            <a:custGeom>
              <a:avLst/>
              <a:gdLst/>
              <a:ahLst/>
              <a:cxnLst/>
              <a:rect l="l" t="t" r="r" b="b"/>
              <a:pathLst>
                <a:path w="1530" h="1428" extrusionOk="0">
                  <a:moveTo>
                    <a:pt x="756" y="0"/>
                  </a:moveTo>
                  <a:cubicBezTo>
                    <a:pt x="728" y="0"/>
                    <a:pt x="701" y="15"/>
                    <a:pt x="686" y="44"/>
                  </a:cubicBezTo>
                  <a:lnTo>
                    <a:pt x="523" y="389"/>
                  </a:lnTo>
                  <a:cubicBezTo>
                    <a:pt x="514" y="413"/>
                    <a:pt x="490" y="432"/>
                    <a:pt x="466" y="437"/>
                  </a:cubicBezTo>
                  <a:lnTo>
                    <a:pt x="87" y="499"/>
                  </a:lnTo>
                  <a:cubicBezTo>
                    <a:pt x="25" y="508"/>
                    <a:pt x="1" y="585"/>
                    <a:pt x="49" y="628"/>
                  </a:cubicBezTo>
                  <a:lnTo>
                    <a:pt x="327" y="892"/>
                  </a:lnTo>
                  <a:cubicBezTo>
                    <a:pt x="346" y="911"/>
                    <a:pt x="356" y="935"/>
                    <a:pt x="351" y="959"/>
                  </a:cubicBezTo>
                  <a:lnTo>
                    <a:pt x="293" y="1338"/>
                  </a:lnTo>
                  <a:cubicBezTo>
                    <a:pt x="286" y="1387"/>
                    <a:pt x="327" y="1428"/>
                    <a:pt x="373" y="1428"/>
                  </a:cubicBezTo>
                  <a:cubicBezTo>
                    <a:pt x="384" y="1428"/>
                    <a:pt x="396" y="1425"/>
                    <a:pt x="408" y="1419"/>
                  </a:cubicBezTo>
                  <a:lnTo>
                    <a:pt x="744" y="1232"/>
                  </a:lnTo>
                  <a:cubicBezTo>
                    <a:pt x="754" y="1227"/>
                    <a:pt x="768" y="1223"/>
                    <a:pt x="782" y="1223"/>
                  </a:cubicBezTo>
                  <a:cubicBezTo>
                    <a:pt x="793" y="1223"/>
                    <a:pt x="805" y="1226"/>
                    <a:pt x="816" y="1232"/>
                  </a:cubicBezTo>
                  <a:lnTo>
                    <a:pt x="1156" y="1405"/>
                  </a:lnTo>
                  <a:cubicBezTo>
                    <a:pt x="1167" y="1410"/>
                    <a:pt x="1178" y="1413"/>
                    <a:pt x="1190" y="1413"/>
                  </a:cubicBezTo>
                  <a:cubicBezTo>
                    <a:pt x="1236" y="1413"/>
                    <a:pt x="1278" y="1369"/>
                    <a:pt x="1266" y="1318"/>
                  </a:cubicBezTo>
                  <a:lnTo>
                    <a:pt x="1194" y="945"/>
                  </a:lnTo>
                  <a:cubicBezTo>
                    <a:pt x="1189" y="921"/>
                    <a:pt x="1199" y="892"/>
                    <a:pt x="1218" y="873"/>
                  </a:cubicBezTo>
                  <a:lnTo>
                    <a:pt x="1487" y="604"/>
                  </a:lnTo>
                  <a:cubicBezTo>
                    <a:pt x="1530" y="556"/>
                    <a:pt x="1501" y="480"/>
                    <a:pt x="1439" y="470"/>
                  </a:cubicBezTo>
                  <a:lnTo>
                    <a:pt x="1060" y="422"/>
                  </a:lnTo>
                  <a:cubicBezTo>
                    <a:pt x="1036" y="422"/>
                    <a:pt x="1012" y="403"/>
                    <a:pt x="1003" y="384"/>
                  </a:cubicBezTo>
                  <a:lnTo>
                    <a:pt x="825" y="44"/>
                  </a:lnTo>
                  <a:cubicBezTo>
                    <a:pt x="811" y="15"/>
                    <a:pt x="783" y="0"/>
                    <a:pt x="756"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13" name="Google Shape;413;p22"/>
          <p:cNvSpPr txBox="1"/>
          <p:nvPr/>
        </p:nvSpPr>
        <p:spPr>
          <a:xfrm>
            <a:off x="2816129" y="6703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19</a:t>
            </a:r>
            <a:endParaRPr sz="1500" b="1">
              <a:solidFill>
                <a:srgbClr val="999999"/>
              </a:solidFill>
              <a:latin typeface="Sora"/>
              <a:ea typeface="Sora"/>
              <a:cs typeface="Sora"/>
              <a:sym typeface="Sora"/>
            </a:endParaRPr>
          </a:p>
        </p:txBody>
      </p:sp>
      <p:sp>
        <p:nvSpPr>
          <p:cNvPr id="414" name="Google Shape;414;p22"/>
          <p:cNvSpPr txBox="1"/>
          <p:nvPr/>
        </p:nvSpPr>
        <p:spPr>
          <a:xfrm>
            <a:off x="3689121" y="6703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chemeClr val="dk1"/>
                </a:solidFill>
                <a:latin typeface="Sora"/>
                <a:ea typeface="Sora"/>
                <a:cs typeface="Sora"/>
                <a:sym typeface="Sora"/>
              </a:rPr>
              <a:t>20</a:t>
            </a:r>
            <a:endParaRPr sz="1500" b="1" i="0" u="none" strike="noStrike" cap="none">
              <a:solidFill>
                <a:schemeClr val="dk1"/>
              </a:solidFill>
              <a:latin typeface="Sora"/>
              <a:ea typeface="Sora"/>
              <a:cs typeface="Sora"/>
              <a:sym typeface="Sora"/>
            </a:endParaRPr>
          </a:p>
        </p:txBody>
      </p:sp>
      <p:sp>
        <p:nvSpPr>
          <p:cNvPr id="415" name="Google Shape;415;p22"/>
          <p:cNvSpPr txBox="1"/>
          <p:nvPr/>
        </p:nvSpPr>
        <p:spPr>
          <a:xfrm>
            <a:off x="4497907" y="6703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21</a:t>
            </a:r>
            <a:endParaRPr sz="1500" b="1" i="0" u="none" strike="noStrike" cap="none">
              <a:solidFill>
                <a:srgbClr val="999999"/>
              </a:solidFill>
              <a:latin typeface="Sora"/>
              <a:ea typeface="Sora"/>
              <a:cs typeface="Sora"/>
              <a:sym typeface="Sora"/>
            </a:endParaRPr>
          </a:p>
        </p:txBody>
      </p:sp>
      <p:sp>
        <p:nvSpPr>
          <p:cNvPr id="416" name="Google Shape;416;p22"/>
          <p:cNvSpPr txBox="1"/>
          <p:nvPr/>
        </p:nvSpPr>
        <p:spPr>
          <a:xfrm>
            <a:off x="5322764" y="6703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22</a:t>
            </a:r>
            <a:endParaRPr sz="1500" b="1" i="0" u="none" strike="noStrike" cap="none">
              <a:solidFill>
                <a:srgbClr val="999999"/>
              </a:solidFill>
              <a:latin typeface="Sora"/>
              <a:ea typeface="Sora"/>
              <a:cs typeface="Sora"/>
              <a:sym typeface="Sora"/>
            </a:endParaRPr>
          </a:p>
        </p:txBody>
      </p:sp>
      <p:sp>
        <p:nvSpPr>
          <p:cNvPr id="417" name="Google Shape;417;p22"/>
          <p:cNvSpPr txBox="1"/>
          <p:nvPr/>
        </p:nvSpPr>
        <p:spPr>
          <a:xfrm>
            <a:off x="6147609" y="6703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23</a:t>
            </a:r>
            <a:endParaRPr sz="1500" b="1" i="0" u="none" strike="noStrike" cap="none">
              <a:solidFill>
                <a:srgbClr val="999999"/>
              </a:solidFill>
              <a:latin typeface="Sora"/>
              <a:ea typeface="Sora"/>
              <a:cs typeface="Sora"/>
              <a:sym typeface="Sora"/>
            </a:endParaRPr>
          </a:p>
        </p:txBody>
      </p:sp>
      <p:sp>
        <p:nvSpPr>
          <p:cNvPr id="418" name="Google Shape;418;p22"/>
          <p:cNvSpPr txBox="1"/>
          <p:nvPr/>
        </p:nvSpPr>
        <p:spPr>
          <a:xfrm>
            <a:off x="6940255" y="6703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24</a:t>
            </a:r>
            <a:endParaRPr sz="1500" b="1" i="0" u="none" strike="noStrike" cap="none">
              <a:solidFill>
                <a:srgbClr val="999999"/>
              </a:solidFill>
              <a:latin typeface="Sora"/>
              <a:ea typeface="Sora"/>
              <a:cs typeface="Sora"/>
              <a:sym typeface="Sora"/>
            </a:endParaRPr>
          </a:p>
        </p:txBody>
      </p:sp>
      <p:sp>
        <p:nvSpPr>
          <p:cNvPr id="419" name="Google Shape;419;p22"/>
          <p:cNvSpPr/>
          <p:nvPr/>
        </p:nvSpPr>
        <p:spPr>
          <a:xfrm rot="10800000">
            <a:off x="1054024" y="8186751"/>
            <a:ext cx="675600" cy="282900"/>
          </a:xfrm>
          <a:prstGeom prst="roundRect">
            <a:avLst>
              <a:gd name="adj" fmla="val 50000"/>
            </a:avLst>
          </a:prstGeom>
          <a:solidFill>
            <a:srgbClr val="9572D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0" name="Google Shape;420;p22"/>
          <p:cNvSpPr/>
          <p:nvPr/>
        </p:nvSpPr>
        <p:spPr>
          <a:xfrm rot="10800000">
            <a:off x="994040" y="8189600"/>
            <a:ext cx="406500" cy="282900"/>
          </a:xfrm>
          <a:prstGeom prst="rect">
            <a:avLst/>
          </a:prstGeom>
          <a:solidFill>
            <a:srgbClr val="9572D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1" name="Google Shape;421;p22"/>
          <p:cNvSpPr/>
          <p:nvPr/>
        </p:nvSpPr>
        <p:spPr>
          <a:xfrm>
            <a:off x="994062" y="8497737"/>
            <a:ext cx="1217869" cy="75892"/>
          </a:xfrm>
          <a:prstGeom prst="rect">
            <a:avLst/>
          </a:prstGeom>
        </p:spPr>
        <p:txBody>
          <a:bodyPr>
            <a:prstTxWarp prst="textPlain">
              <a:avLst/>
            </a:prstTxWarp>
          </a:bodyPr>
          <a:lstStyle/>
          <a:p>
            <a:pPr lvl="0" algn="ctr"/>
            <a:r>
              <a:rPr b="0" i="0">
                <a:ln>
                  <a:noFill/>
                </a:ln>
                <a:solidFill>
                  <a:srgbClr val="9572D8"/>
                </a:solidFill>
                <a:latin typeface="Sora"/>
              </a:rPr>
              <a:t>Entrega / presentación de proyecto</a:t>
            </a:r>
          </a:p>
        </p:txBody>
      </p:sp>
      <p:sp>
        <p:nvSpPr>
          <p:cNvPr id="422" name="Google Shape;422;p22"/>
          <p:cNvSpPr/>
          <p:nvPr/>
        </p:nvSpPr>
        <p:spPr>
          <a:xfrm>
            <a:off x="1425785" y="8584245"/>
            <a:ext cx="379184" cy="72313"/>
          </a:xfrm>
          <a:prstGeom prst="rect">
            <a:avLst/>
          </a:prstGeom>
        </p:spPr>
        <p:txBody>
          <a:bodyPr>
            <a:prstTxWarp prst="textPlain">
              <a:avLst/>
            </a:prstTxWarp>
          </a:bodyPr>
          <a:lstStyle/>
          <a:p>
            <a:pPr lvl="0" algn="ctr"/>
            <a:r>
              <a:rPr b="0" i="0">
                <a:ln>
                  <a:noFill/>
                </a:ln>
                <a:solidFill>
                  <a:srgbClr val="9572D8"/>
                </a:solidFill>
                <a:latin typeface="Sora"/>
              </a:rPr>
              <a:t>MÓDULO 4</a:t>
            </a:r>
          </a:p>
        </p:txBody>
      </p:sp>
      <p:sp>
        <p:nvSpPr>
          <p:cNvPr id="423" name="Google Shape;423;p22"/>
          <p:cNvSpPr/>
          <p:nvPr/>
        </p:nvSpPr>
        <p:spPr>
          <a:xfrm rot="10800000">
            <a:off x="732509" y="8237238"/>
            <a:ext cx="176100" cy="164700"/>
          </a:xfrm>
          <a:prstGeom prst="rightArrow">
            <a:avLst>
              <a:gd name="adj1" fmla="val 50000"/>
              <a:gd name="adj2" fmla="val 50000"/>
            </a:avLst>
          </a:prstGeom>
          <a:solidFill>
            <a:srgbClr val="4000B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nvGrpSpPr>
          <p:cNvPr id="424" name="Google Shape;424;p22"/>
          <p:cNvGrpSpPr/>
          <p:nvPr/>
        </p:nvGrpSpPr>
        <p:grpSpPr>
          <a:xfrm>
            <a:off x="1176504" y="8215730"/>
            <a:ext cx="310872" cy="207692"/>
            <a:chOff x="7367267" y="4882400"/>
            <a:chExt cx="453034" cy="302670"/>
          </a:xfrm>
        </p:grpSpPr>
        <p:grpSp>
          <p:nvGrpSpPr>
            <p:cNvPr id="425" name="Google Shape;425;p22"/>
            <p:cNvGrpSpPr/>
            <p:nvPr/>
          </p:nvGrpSpPr>
          <p:grpSpPr>
            <a:xfrm>
              <a:off x="7367267" y="4900350"/>
              <a:ext cx="310492" cy="284720"/>
              <a:chOff x="8598567" y="1778513"/>
              <a:chExt cx="310492" cy="284720"/>
            </a:xfrm>
          </p:grpSpPr>
          <p:sp>
            <p:nvSpPr>
              <p:cNvPr id="426" name="Google Shape;426;p22"/>
              <p:cNvSpPr/>
              <p:nvPr/>
            </p:nvSpPr>
            <p:spPr>
              <a:xfrm>
                <a:off x="8701033" y="1998582"/>
                <a:ext cx="105852" cy="64651"/>
              </a:xfrm>
              <a:custGeom>
                <a:avLst/>
                <a:gdLst/>
                <a:ahLst/>
                <a:cxnLst/>
                <a:rect l="l" t="t" r="r" b="b"/>
                <a:pathLst>
                  <a:path w="1783" h="1089" extrusionOk="0">
                    <a:moveTo>
                      <a:pt x="891" y="1"/>
                    </a:moveTo>
                    <a:cubicBezTo>
                      <a:pt x="835" y="1"/>
                      <a:pt x="779" y="22"/>
                      <a:pt x="738" y="65"/>
                    </a:cubicBezTo>
                    <a:lnTo>
                      <a:pt x="82" y="717"/>
                    </a:lnTo>
                    <a:cubicBezTo>
                      <a:pt x="0" y="803"/>
                      <a:pt x="0" y="938"/>
                      <a:pt x="82" y="1024"/>
                    </a:cubicBezTo>
                    <a:cubicBezTo>
                      <a:pt x="125" y="1067"/>
                      <a:pt x="181" y="1089"/>
                      <a:pt x="237" y="1089"/>
                    </a:cubicBezTo>
                    <a:cubicBezTo>
                      <a:pt x="294" y="1089"/>
                      <a:pt x="350" y="1067"/>
                      <a:pt x="393" y="1024"/>
                    </a:cubicBezTo>
                    <a:lnTo>
                      <a:pt x="891" y="525"/>
                    </a:lnTo>
                    <a:lnTo>
                      <a:pt x="1390" y="1024"/>
                    </a:lnTo>
                    <a:cubicBezTo>
                      <a:pt x="1433" y="1067"/>
                      <a:pt x="1491" y="1086"/>
                      <a:pt x="1543" y="1086"/>
                    </a:cubicBezTo>
                    <a:cubicBezTo>
                      <a:pt x="1601" y="1086"/>
                      <a:pt x="1653" y="1067"/>
                      <a:pt x="1697" y="1024"/>
                    </a:cubicBezTo>
                    <a:cubicBezTo>
                      <a:pt x="1783" y="938"/>
                      <a:pt x="1783" y="803"/>
                      <a:pt x="1697" y="717"/>
                    </a:cubicBezTo>
                    <a:lnTo>
                      <a:pt x="1045" y="65"/>
                    </a:lnTo>
                    <a:cubicBezTo>
                      <a:pt x="1004" y="22"/>
                      <a:pt x="948" y="1"/>
                      <a:pt x="89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7" name="Google Shape;427;p22"/>
              <p:cNvSpPr/>
              <p:nvPr/>
            </p:nvSpPr>
            <p:spPr>
              <a:xfrm>
                <a:off x="8740867" y="1959757"/>
                <a:ext cx="25944" cy="64651"/>
              </a:xfrm>
              <a:custGeom>
                <a:avLst/>
                <a:gdLst/>
                <a:ahLst/>
                <a:cxnLst/>
                <a:rect l="l" t="t" r="r" b="b"/>
                <a:pathLst>
                  <a:path w="437" h="1089" extrusionOk="0">
                    <a:moveTo>
                      <a:pt x="220" y="1"/>
                    </a:moveTo>
                    <a:cubicBezTo>
                      <a:pt x="101" y="1"/>
                      <a:pt x="0" y="96"/>
                      <a:pt x="0" y="216"/>
                    </a:cubicBezTo>
                    <a:lnTo>
                      <a:pt x="0" y="873"/>
                    </a:lnTo>
                    <a:cubicBezTo>
                      <a:pt x="0" y="993"/>
                      <a:pt x="101" y="1088"/>
                      <a:pt x="220" y="1088"/>
                    </a:cubicBezTo>
                    <a:cubicBezTo>
                      <a:pt x="340" y="1088"/>
                      <a:pt x="436" y="993"/>
                      <a:pt x="436" y="873"/>
                    </a:cubicBezTo>
                    <a:lnTo>
                      <a:pt x="436" y="216"/>
                    </a:lnTo>
                    <a:cubicBezTo>
                      <a:pt x="436" y="96"/>
                      <a:pt x="340" y="1"/>
                      <a:pt x="220"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8" name="Google Shape;428;p22"/>
              <p:cNvSpPr/>
              <p:nvPr/>
            </p:nvSpPr>
            <p:spPr>
              <a:xfrm>
                <a:off x="8598567" y="1778513"/>
                <a:ext cx="310492" cy="25944"/>
              </a:xfrm>
              <a:custGeom>
                <a:avLst/>
                <a:gdLst/>
                <a:ahLst/>
                <a:cxnLst/>
                <a:rect l="l" t="t" r="r" b="b"/>
                <a:pathLst>
                  <a:path w="5230" h="437" extrusionOk="0">
                    <a:moveTo>
                      <a:pt x="221" y="1"/>
                    </a:moveTo>
                    <a:cubicBezTo>
                      <a:pt x="101" y="1"/>
                      <a:pt x="1" y="101"/>
                      <a:pt x="1" y="221"/>
                    </a:cubicBezTo>
                    <a:cubicBezTo>
                      <a:pt x="1" y="341"/>
                      <a:pt x="101" y="437"/>
                      <a:pt x="221" y="437"/>
                    </a:cubicBezTo>
                    <a:lnTo>
                      <a:pt x="5014" y="437"/>
                    </a:lnTo>
                    <a:cubicBezTo>
                      <a:pt x="5134" y="437"/>
                      <a:pt x="5229" y="341"/>
                      <a:pt x="5229" y="221"/>
                    </a:cubicBezTo>
                    <a:cubicBezTo>
                      <a:pt x="5229" y="101"/>
                      <a:pt x="5134" y="1"/>
                      <a:pt x="5014"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9" name="Google Shape;429;p22"/>
              <p:cNvSpPr/>
              <p:nvPr/>
            </p:nvSpPr>
            <p:spPr>
              <a:xfrm>
                <a:off x="8624450" y="1778513"/>
                <a:ext cx="258724" cy="207193"/>
              </a:xfrm>
              <a:custGeom>
                <a:avLst/>
                <a:gdLst/>
                <a:ahLst/>
                <a:cxnLst/>
                <a:rect l="l" t="t" r="r" b="b"/>
                <a:pathLst>
                  <a:path w="4358" h="3490" extrusionOk="0">
                    <a:moveTo>
                      <a:pt x="221" y="1"/>
                    </a:moveTo>
                    <a:cubicBezTo>
                      <a:pt x="101" y="1"/>
                      <a:pt x="1" y="101"/>
                      <a:pt x="1" y="221"/>
                    </a:cubicBezTo>
                    <a:lnTo>
                      <a:pt x="1" y="2833"/>
                    </a:lnTo>
                    <a:cubicBezTo>
                      <a:pt x="1" y="3197"/>
                      <a:pt x="293" y="3490"/>
                      <a:pt x="657" y="3490"/>
                    </a:cubicBezTo>
                    <a:lnTo>
                      <a:pt x="3706" y="3490"/>
                    </a:lnTo>
                    <a:cubicBezTo>
                      <a:pt x="4065" y="3490"/>
                      <a:pt x="4357" y="3197"/>
                      <a:pt x="4357" y="2833"/>
                    </a:cubicBezTo>
                    <a:lnTo>
                      <a:pt x="4357" y="221"/>
                    </a:lnTo>
                    <a:cubicBezTo>
                      <a:pt x="4357" y="101"/>
                      <a:pt x="4261" y="1"/>
                      <a:pt x="4142" y="1"/>
                    </a:cubicBezTo>
                    <a:cubicBezTo>
                      <a:pt x="4022" y="1"/>
                      <a:pt x="3921" y="101"/>
                      <a:pt x="3921" y="221"/>
                    </a:cubicBezTo>
                    <a:lnTo>
                      <a:pt x="3921" y="2833"/>
                    </a:lnTo>
                    <a:cubicBezTo>
                      <a:pt x="3921" y="2953"/>
                      <a:pt x="3825" y="3054"/>
                      <a:pt x="3706" y="3054"/>
                    </a:cubicBezTo>
                    <a:lnTo>
                      <a:pt x="657" y="3054"/>
                    </a:lnTo>
                    <a:cubicBezTo>
                      <a:pt x="538" y="3054"/>
                      <a:pt x="437" y="2953"/>
                      <a:pt x="437" y="2833"/>
                    </a:cubicBezTo>
                    <a:lnTo>
                      <a:pt x="437" y="221"/>
                    </a:lnTo>
                    <a:cubicBezTo>
                      <a:pt x="437" y="101"/>
                      <a:pt x="341" y="1"/>
                      <a:pt x="22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30" name="Google Shape;430;p22"/>
            <p:cNvSpPr/>
            <p:nvPr/>
          </p:nvSpPr>
          <p:spPr>
            <a:xfrm>
              <a:off x="7713522" y="4882400"/>
              <a:ext cx="71057" cy="71262"/>
            </a:xfrm>
            <a:custGeom>
              <a:avLst/>
              <a:gdLst/>
              <a:ahLst/>
              <a:cxnLst/>
              <a:rect l="l" t="t" r="r" b="b"/>
              <a:pathLst>
                <a:path w="1305" h="1309" extrusionOk="0">
                  <a:moveTo>
                    <a:pt x="652" y="437"/>
                  </a:moveTo>
                  <a:cubicBezTo>
                    <a:pt x="772" y="437"/>
                    <a:pt x="868" y="533"/>
                    <a:pt x="868" y="652"/>
                  </a:cubicBezTo>
                  <a:cubicBezTo>
                    <a:pt x="868" y="777"/>
                    <a:pt x="772" y="873"/>
                    <a:pt x="652" y="873"/>
                  </a:cubicBezTo>
                  <a:cubicBezTo>
                    <a:pt x="533" y="873"/>
                    <a:pt x="437" y="777"/>
                    <a:pt x="437" y="652"/>
                  </a:cubicBezTo>
                  <a:cubicBezTo>
                    <a:pt x="437" y="533"/>
                    <a:pt x="533" y="437"/>
                    <a:pt x="652" y="437"/>
                  </a:cubicBezTo>
                  <a:close/>
                  <a:moveTo>
                    <a:pt x="652" y="1"/>
                  </a:moveTo>
                  <a:cubicBezTo>
                    <a:pt x="293" y="1"/>
                    <a:pt x="1" y="293"/>
                    <a:pt x="1" y="652"/>
                  </a:cubicBezTo>
                  <a:cubicBezTo>
                    <a:pt x="1" y="1017"/>
                    <a:pt x="293" y="1309"/>
                    <a:pt x="652" y="1309"/>
                  </a:cubicBezTo>
                  <a:cubicBezTo>
                    <a:pt x="1012" y="1309"/>
                    <a:pt x="1304" y="1017"/>
                    <a:pt x="1304" y="652"/>
                  </a:cubicBezTo>
                  <a:cubicBezTo>
                    <a:pt x="1304" y="293"/>
                    <a:pt x="1012" y="1"/>
                    <a:pt x="652"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1" name="Google Shape;431;p22"/>
            <p:cNvSpPr/>
            <p:nvPr/>
          </p:nvSpPr>
          <p:spPr>
            <a:xfrm>
              <a:off x="7677750" y="4965367"/>
              <a:ext cx="142550" cy="201755"/>
            </a:xfrm>
            <a:custGeom>
              <a:avLst/>
              <a:gdLst/>
              <a:ahLst/>
              <a:cxnLst/>
              <a:rect l="l" t="t" r="r" b="b"/>
              <a:pathLst>
                <a:path w="2618" h="3706" extrusionOk="0">
                  <a:moveTo>
                    <a:pt x="1961" y="437"/>
                  </a:moveTo>
                  <a:cubicBezTo>
                    <a:pt x="2081" y="437"/>
                    <a:pt x="2182" y="537"/>
                    <a:pt x="2182" y="657"/>
                  </a:cubicBezTo>
                  <a:lnTo>
                    <a:pt x="2182" y="1525"/>
                  </a:lnTo>
                  <a:cubicBezTo>
                    <a:pt x="2182" y="1649"/>
                    <a:pt x="2081" y="1745"/>
                    <a:pt x="1961" y="1745"/>
                  </a:cubicBezTo>
                  <a:lnTo>
                    <a:pt x="1746" y="1745"/>
                  </a:lnTo>
                  <a:cubicBezTo>
                    <a:pt x="1626" y="1745"/>
                    <a:pt x="1525" y="1841"/>
                    <a:pt x="1525" y="1961"/>
                  </a:cubicBezTo>
                  <a:lnTo>
                    <a:pt x="1525" y="3269"/>
                  </a:lnTo>
                  <a:lnTo>
                    <a:pt x="1094" y="3269"/>
                  </a:lnTo>
                  <a:lnTo>
                    <a:pt x="1094" y="1961"/>
                  </a:lnTo>
                  <a:cubicBezTo>
                    <a:pt x="1094" y="1841"/>
                    <a:pt x="993" y="1745"/>
                    <a:pt x="873" y="1745"/>
                  </a:cubicBezTo>
                  <a:lnTo>
                    <a:pt x="658" y="1745"/>
                  </a:lnTo>
                  <a:cubicBezTo>
                    <a:pt x="538" y="1745"/>
                    <a:pt x="437" y="1649"/>
                    <a:pt x="437" y="1525"/>
                  </a:cubicBezTo>
                  <a:lnTo>
                    <a:pt x="437" y="657"/>
                  </a:lnTo>
                  <a:cubicBezTo>
                    <a:pt x="437" y="537"/>
                    <a:pt x="538" y="437"/>
                    <a:pt x="658" y="437"/>
                  </a:cubicBezTo>
                  <a:close/>
                  <a:moveTo>
                    <a:pt x="658" y="1"/>
                  </a:moveTo>
                  <a:cubicBezTo>
                    <a:pt x="293" y="1"/>
                    <a:pt x="1" y="293"/>
                    <a:pt x="1" y="657"/>
                  </a:cubicBezTo>
                  <a:lnTo>
                    <a:pt x="1" y="1525"/>
                  </a:lnTo>
                  <a:cubicBezTo>
                    <a:pt x="1" y="1889"/>
                    <a:pt x="293" y="2181"/>
                    <a:pt x="658" y="2181"/>
                  </a:cubicBezTo>
                  <a:lnTo>
                    <a:pt x="658" y="3490"/>
                  </a:lnTo>
                  <a:cubicBezTo>
                    <a:pt x="658" y="3609"/>
                    <a:pt x="753" y="3705"/>
                    <a:pt x="873" y="3705"/>
                  </a:cubicBezTo>
                  <a:lnTo>
                    <a:pt x="1746" y="3705"/>
                  </a:lnTo>
                  <a:cubicBezTo>
                    <a:pt x="1865" y="3705"/>
                    <a:pt x="1961" y="3609"/>
                    <a:pt x="1961" y="3490"/>
                  </a:cubicBezTo>
                  <a:lnTo>
                    <a:pt x="1961" y="2181"/>
                  </a:lnTo>
                  <a:cubicBezTo>
                    <a:pt x="2325" y="2181"/>
                    <a:pt x="2618" y="1889"/>
                    <a:pt x="2618" y="1525"/>
                  </a:cubicBezTo>
                  <a:lnTo>
                    <a:pt x="2618" y="657"/>
                  </a:lnTo>
                  <a:cubicBezTo>
                    <a:pt x="2618" y="293"/>
                    <a:pt x="2325" y="1"/>
                    <a:pt x="196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2" name="Google Shape;432;p22"/>
            <p:cNvSpPr/>
            <p:nvPr/>
          </p:nvSpPr>
          <p:spPr>
            <a:xfrm>
              <a:off x="7476820" y="4965387"/>
              <a:ext cx="91375" cy="85284"/>
            </a:xfrm>
            <a:custGeom>
              <a:avLst/>
              <a:gdLst/>
              <a:ahLst/>
              <a:cxnLst/>
              <a:rect l="l" t="t" r="r" b="b"/>
              <a:pathLst>
                <a:path w="1530" h="1428" extrusionOk="0">
                  <a:moveTo>
                    <a:pt x="756" y="0"/>
                  </a:moveTo>
                  <a:cubicBezTo>
                    <a:pt x="728" y="0"/>
                    <a:pt x="701" y="15"/>
                    <a:pt x="686" y="44"/>
                  </a:cubicBezTo>
                  <a:lnTo>
                    <a:pt x="523" y="389"/>
                  </a:lnTo>
                  <a:cubicBezTo>
                    <a:pt x="514" y="413"/>
                    <a:pt x="490" y="432"/>
                    <a:pt x="466" y="437"/>
                  </a:cubicBezTo>
                  <a:lnTo>
                    <a:pt x="87" y="499"/>
                  </a:lnTo>
                  <a:cubicBezTo>
                    <a:pt x="25" y="508"/>
                    <a:pt x="1" y="585"/>
                    <a:pt x="49" y="628"/>
                  </a:cubicBezTo>
                  <a:lnTo>
                    <a:pt x="327" y="892"/>
                  </a:lnTo>
                  <a:cubicBezTo>
                    <a:pt x="346" y="911"/>
                    <a:pt x="356" y="935"/>
                    <a:pt x="351" y="959"/>
                  </a:cubicBezTo>
                  <a:lnTo>
                    <a:pt x="293" y="1338"/>
                  </a:lnTo>
                  <a:cubicBezTo>
                    <a:pt x="286" y="1387"/>
                    <a:pt x="327" y="1428"/>
                    <a:pt x="373" y="1428"/>
                  </a:cubicBezTo>
                  <a:cubicBezTo>
                    <a:pt x="384" y="1428"/>
                    <a:pt x="396" y="1425"/>
                    <a:pt x="408" y="1419"/>
                  </a:cubicBezTo>
                  <a:lnTo>
                    <a:pt x="744" y="1232"/>
                  </a:lnTo>
                  <a:cubicBezTo>
                    <a:pt x="754" y="1227"/>
                    <a:pt x="768" y="1223"/>
                    <a:pt x="782" y="1223"/>
                  </a:cubicBezTo>
                  <a:cubicBezTo>
                    <a:pt x="793" y="1223"/>
                    <a:pt x="805" y="1226"/>
                    <a:pt x="816" y="1232"/>
                  </a:cubicBezTo>
                  <a:lnTo>
                    <a:pt x="1156" y="1405"/>
                  </a:lnTo>
                  <a:cubicBezTo>
                    <a:pt x="1167" y="1410"/>
                    <a:pt x="1178" y="1413"/>
                    <a:pt x="1190" y="1413"/>
                  </a:cubicBezTo>
                  <a:cubicBezTo>
                    <a:pt x="1236" y="1413"/>
                    <a:pt x="1278" y="1369"/>
                    <a:pt x="1266" y="1318"/>
                  </a:cubicBezTo>
                  <a:lnTo>
                    <a:pt x="1194" y="945"/>
                  </a:lnTo>
                  <a:cubicBezTo>
                    <a:pt x="1189" y="921"/>
                    <a:pt x="1199" y="892"/>
                    <a:pt x="1218" y="873"/>
                  </a:cubicBezTo>
                  <a:lnTo>
                    <a:pt x="1487" y="604"/>
                  </a:lnTo>
                  <a:cubicBezTo>
                    <a:pt x="1530" y="556"/>
                    <a:pt x="1501" y="480"/>
                    <a:pt x="1439" y="470"/>
                  </a:cubicBezTo>
                  <a:lnTo>
                    <a:pt x="1060" y="422"/>
                  </a:lnTo>
                  <a:cubicBezTo>
                    <a:pt x="1036" y="422"/>
                    <a:pt x="1012" y="403"/>
                    <a:pt x="1003" y="384"/>
                  </a:cubicBezTo>
                  <a:lnTo>
                    <a:pt x="825" y="44"/>
                  </a:lnTo>
                  <a:cubicBezTo>
                    <a:pt x="811" y="15"/>
                    <a:pt x="783" y="0"/>
                    <a:pt x="756"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33" name="Google Shape;433;p22"/>
          <p:cNvSpPr/>
          <p:nvPr/>
        </p:nvSpPr>
        <p:spPr>
          <a:xfrm>
            <a:off x="5288702" y="7305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434" name="Google Shape;434;p22"/>
          <p:cNvSpPr/>
          <p:nvPr/>
        </p:nvSpPr>
        <p:spPr>
          <a:xfrm>
            <a:off x="6114487" y="7305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435" name="Google Shape;435;p22"/>
          <p:cNvSpPr/>
          <p:nvPr/>
        </p:nvSpPr>
        <p:spPr>
          <a:xfrm>
            <a:off x="3689116" y="7305819"/>
            <a:ext cx="696965" cy="125557"/>
          </a:xfrm>
          <a:prstGeom prst="rect">
            <a:avLst/>
          </a:prstGeom>
        </p:spPr>
        <p:txBody>
          <a:bodyPr>
            <a:prstTxWarp prst="textPlain">
              <a:avLst/>
            </a:prstTxWarp>
          </a:bodyPr>
          <a:lstStyle/>
          <a:p>
            <a:pPr lvl="0" algn="ctr"/>
            <a:r>
              <a:rPr b="1" i="0">
                <a:ln>
                  <a:noFill/>
                </a:ln>
                <a:solidFill>
                  <a:srgbClr val="2A0091"/>
                </a:solidFill>
                <a:latin typeface="Sora"/>
              </a:rPr>
              <a:t>SEMANA</a:t>
            </a:r>
          </a:p>
        </p:txBody>
      </p:sp>
      <p:sp>
        <p:nvSpPr>
          <p:cNvPr id="436" name="Google Shape;436;p22"/>
          <p:cNvSpPr/>
          <p:nvPr/>
        </p:nvSpPr>
        <p:spPr>
          <a:xfrm>
            <a:off x="6940275" y="7305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437" name="Google Shape;437;p22"/>
          <p:cNvSpPr/>
          <p:nvPr/>
        </p:nvSpPr>
        <p:spPr>
          <a:xfrm>
            <a:off x="1207266" y="7306063"/>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438" name="Google Shape;438;p22"/>
          <p:cNvSpPr/>
          <p:nvPr/>
        </p:nvSpPr>
        <p:spPr>
          <a:xfrm>
            <a:off x="2157125"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cxnSp>
        <p:nvCxnSpPr>
          <p:cNvPr id="439" name="Google Shape;439;p22"/>
          <p:cNvCxnSpPr/>
          <p:nvPr/>
        </p:nvCxnSpPr>
        <p:spPr>
          <a:xfrm>
            <a:off x="905400" y="2240075"/>
            <a:ext cx="7362300" cy="0"/>
          </a:xfrm>
          <a:prstGeom prst="straightConnector1">
            <a:avLst/>
          </a:prstGeom>
          <a:noFill/>
          <a:ln w="38100" cap="rnd" cmpd="sng">
            <a:solidFill>
              <a:srgbClr val="999999">
                <a:alpha val="23920"/>
              </a:srgbClr>
            </a:solidFill>
            <a:prstDash val="solid"/>
            <a:round/>
            <a:headEnd type="none" w="sm" len="sm"/>
            <a:tailEnd type="triangle" w="sm" len="sm"/>
          </a:ln>
        </p:spPr>
      </p:cxnSp>
      <p:cxnSp>
        <p:nvCxnSpPr>
          <p:cNvPr id="440" name="Google Shape;440;p22"/>
          <p:cNvCxnSpPr/>
          <p:nvPr/>
        </p:nvCxnSpPr>
        <p:spPr>
          <a:xfrm>
            <a:off x="4277042" y="1610467"/>
            <a:ext cx="543300" cy="0"/>
          </a:xfrm>
          <a:prstGeom prst="straightConnector1">
            <a:avLst/>
          </a:prstGeom>
          <a:noFill/>
          <a:ln w="19050" cap="flat" cmpd="sng">
            <a:solidFill>
              <a:srgbClr val="CC00CC"/>
            </a:solidFill>
            <a:prstDash val="solid"/>
            <a:round/>
            <a:headEnd type="none" w="sm" len="sm"/>
            <a:tailEnd type="oval" w="med" len="med"/>
          </a:ln>
        </p:spPr>
      </p:cxnSp>
      <p:sp>
        <p:nvSpPr>
          <p:cNvPr id="441" name="Google Shape;441;p22"/>
          <p:cNvSpPr txBox="1"/>
          <p:nvPr/>
        </p:nvSpPr>
        <p:spPr>
          <a:xfrm>
            <a:off x="2159064"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17</a:t>
            </a:r>
            <a:endParaRPr sz="1200" b="1">
              <a:solidFill>
                <a:srgbClr val="666666"/>
              </a:solidFill>
              <a:latin typeface="Sora"/>
              <a:ea typeface="Sora"/>
              <a:cs typeface="Sora"/>
              <a:sym typeface="Sora"/>
            </a:endParaRPr>
          </a:p>
        </p:txBody>
      </p:sp>
      <p:sp>
        <p:nvSpPr>
          <p:cNvPr id="442" name="Google Shape;442;p22"/>
          <p:cNvSpPr txBox="1"/>
          <p:nvPr/>
        </p:nvSpPr>
        <p:spPr>
          <a:xfrm>
            <a:off x="2488600" y="1672550"/>
            <a:ext cx="23319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 sz="1000">
                <a:solidFill>
                  <a:srgbClr val="CC00CC"/>
                </a:solidFill>
                <a:latin typeface="Work Sans Medium"/>
                <a:ea typeface="Work Sans Medium"/>
                <a:cs typeface="Work Sans Medium"/>
                <a:sym typeface="Work Sans Medium"/>
              </a:rPr>
              <a:t>ML: Modelado supervisado</a:t>
            </a:r>
            <a:endParaRPr sz="1000">
              <a:solidFill>
                <a:srgbClr val="CC00CC"/>
              </a:solidFill>
              <a:latin typeface="Work Sans Medium"/>
              <a:ea typeface="Work Sans Medium"/>
              <a:cs typeface="Work Sans Medium"/>
              <a:sym typeface="Work Sans Medium"/>
            </a:endParaRPr>
          </a:p>
        </p:txBody>
      </p:sp>
      <p:sp>
        <p:nvSpPr>
          <p:cNvPr id="443" name="Google Shape;443;p22"/>
          <p:cNvSpPr txBox="1"/>
          <p:nvPr/>
        </p:nvSpPr>
        <p:spPr>
          <a:xfrm>
            <a:off x="3039553" y="1431625"/>
            <a:ext cx="1237500" cy="3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b="1">
                <a:solidFill>
                  <a:srgbClr val="CC00CC"/>
                </a:solidFill>
                <a:latin typeface="Sora"/>
                <a:ea typeface="Sora"/>
                <a:cs typeface="Sora"/>
                <a:sym typeface="Sora"/>
              </a:rPr>
              <a:t>MÓDULO 5</a:t>
            </a:r>
            <a:endParaRPr b="1" i="0" u="none" strike="noStrike" cap="none">
              <a:solidFill>
                <a:srgbClr val="CC00CC"/>
              </a:solidFill>
              <a:latin typeface="Sora"/>
              <a:ea typeface="Sora"/>
              <a:cs typeface="Sora"/>
              <a:sym typeface="Sora"/>
            </a:endParaRPr>
          </a:p>
        </p:txBody>
      </p:sp>
      <p:cxnSp>
        <p:nvCxnSpPr>
          <p:cNvPr id="444" name="Google Shape;444;p22"/>
          <p:cNvCxnSpPr/>
          <p:nvPr/>
        </p:nvCxnSpPr>
        <p:spPr>
          <a:xfrm>
            <a:off x="2471642" y="1629517"/>
            <a:ext cx="543300" cy="0"/>
          </a:xfrm>
          <a:prstGeom prst="straightConnector1">
            <a:avLst/>
          </a:prstGeom>
          <a:noFill/>
          <a:ln w="19050" cap="flat" cmpd="sng">
            <a:solidFill>
              <a:srgbClr val="CC00CC"/>
            </a:solidFill>
            <a:prstDash val="solid"/>
            <a:round/>
            <a:headEnd type="oval" w="sm" len="sm"/>
            <a:tailEnd type="none" w="med" len="med"/>
          </a:ln>
        </p:spPr>
      </p:cxnSp>
      <p:sp>
        <p:nvSpPr>
          <p:cNvPr id="445" name="Google Shape;445;p22"/>
          <p:cNvSpPr txBox="1"/>
          <p:nvPr/>
        </p:nvSpPr>
        <p:spPr>
          <a:xfrm>
            <a:off x="683853" y="1462750"/>
            <a:ext cx="1237500" cy="3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b="1">
                <a:solidFill>
                  <a:srgbClr val="B7B7B7"/>
                </a:solidFill>
                <a:latin typeface="Sora"/>
                <a:ea typeface="Sora"/>
                <a:cs typeface="Sora"/>
                <a:sym typeface="Sora"/>
              </a:rPr>
              <a:t>MÓDULO 4</a:t>
            </a:r>
            <a:endParaRPr b="1" i="0" u="none" strike="noStrike" cap="none">
              <a:solidFill>
                <a:srgbClr val="B7B7B7"/>
              </a:solidFill>
              <a:latin typeface="Sora"/>
              <a:ea typeface="Sora"/>
              <a:cs typeface="Sora"/>
              <a:sym typeface="Sora"/>
            </a:endParaRPr>
          </a:p>
        </p:txBody>
      </p:sp>
      <p:sp>
        <p:nvSpPr>
          <p:cNvPr id="446" name="Google Shape;446;p22"/>
          <p:cNvSpPr/>
          <p:nvPr/>
        </p:nvSpPr>
        <p:spPr>
          <a:xfrm>
            <a:off x="1055250"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47" name="Google Shape;447;p22"/>
          <p:cNvSpPr txBox="1"/>
          <p:nvPr/>
        </p:nvSpPr>
        <p:spPr>
          <a:xfrm>
            <a:off x="1057189"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16</a:t>
            </a:r>
            <a:endParaRPr sz="1200" b="1" i="0" u="none" strike="noStrike" cap="none">
              <a:solidFill>
                <a:srgbClr val="666666"/>
              </a:solidFill>
              <a:latin typeface="Sora"/>
              <a:ea typeface="Sora"/>
              <a:cs typeface="Sora"/>
              <a:sym typeface="Sora"/>
            </a:endParaRPr>
          </a:p>
        </p:txBody>
      </p:sp>
      <p:sp>
        <p:nvSpPr>
          <p:cNvPr id="448" name="Google Shape;448;p22"/>
          <p:cNvSpPr txBox="1"/>
          <p:nvPr/>
        </p:nvSpPr>
        <p:spPr>
          <a:xfrm>
            <a:off x="2007275"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a:solidFill>
                <a:srgbClr val="999999"/>
              </a:solidFill>
              <a:latin typeface="Sora"/>
              <a:ea typeface="Sora"/>
              <a:cs typeface="Sora"/>
              <a:sym typeface="Sora"/>
            </a:endParaRPr>
          </a:p>
        </p:txBody>
      </p:sp>
      <p:sp>
        <p:nvSpPr>
          <p:cNvPr id="449" name="Google Shape;449;p22"/>
          <p:cNvSpPr txBox="1"/>
          <p:nvPr/>
        </p:nvSpPr>
        <p:spPr>
          <a:xfrm>
            <a:off x="903450" y="32571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50" name="Google Shape;450;p22"/>
          <p:cNvSpPr/>
          <p:nvPr/>
        </p:nvSpPr>
        <p:spPr>
          <a:xfrm>
            <a:off x="2879525"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51" name="Google Shape;451;p22"/>
          <p:cNvSpPr txBox="1"/>
          <p:nvPr/>
        </p:nvSpPr>
        <p:spPr>
          <a:xfrm>
            <a:off x="2881464"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18</a:t>
            </a:r>
            <a:endParaRPr sz="1200" b="1" i="0" u="none" strike="noStrike" cap="none">
              <a:solidFill>
                <a:srgbClr val="666666"/>
              </a:solidFill>
              <a:latin typeface="Sora"/>
              <a:ea typeface="Sora"/>
              <a:cs typeface="Sora"/>
              <a:sym typeface="Sora"/>
            </a:endParaRPr>
          </a:p>
        </p:txBody>
      </p:sp>
      <p:sp>
        <p:nvSpPr>
          <p:cNvPr id="452" name="Google Shape;452;p22"/>
          <p:cNvSpPr txBox="1"/>
          <p:nvPr/>
        </p:nvSpPr>
        <p:spPr>
          <a:xfrm>
            <a:off x="2729675"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53" name="Google Shape;453;p22"/>
          <p:cNvSpPr/>
          <p:nvPr/>
        </p:nvSpPr>
        <p:spPr>
          <a:xfrm>
            <a:off x="3612950"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54" name="Google Shape;454;p22"/>
          <p:cNvSpPr txBox="1"/>
          <p:nvPr/>
        </p:nvSpPr>
        <p:spPr>
          <a:xfrm>
            <a:off x="3614889"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19</a:t>
            </a:r>
            <a:endParaRPr sz="1200" b="1" i="0" u="none" strike="noStrike" cap="none">
              <a:solidFill>
                <a:srgbClr val="666666"/>
              </a:solidFill>
              <a:latin typeface="Sora"/>
              <a:ea typeface="Sora"/>
              <a:cs typeface="Sora"/>
              <a:sym typeface="Sora"/>
            </a:endParaRPr>
          </a:p>
        </p:txBody>
      </p:sp>
      <p:sp>
        <p:nvSpPr>
          <p:cNvPr id="455" name="Google Shape;455;p22"/>
          <p:cNvSpPr txBox="1"/>
          <p:nvPr/>
        </p:nvSpPr>
        <p:spPr>
          <a:xfrm>
            <a:off x="3463100"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56" name="Google Shape;456;p22"/>
          <p:cNvSpPr/>
          <p:nvPr/>
        </p:nvSpPr>
        <p:spPr>
          <a:xfrm>
            <a:off x="4346375" y="2450350"/>
            <a:ext cx="494700" cy="494700"/>
          </a:xfrm>
          <a:prstGeom prst="ellipse">
            <a:avLst/>
          </a:prstGeom>
          <a:solidFill>
            <a:srgbClr val="CC00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57" name="Google Shape;457;p22"/>
          <p:cNvSpPr txBox="1"/>
          <p:nvPr/>
        </p:nvSpPr>
        <p:spPr>
          <a:xfrm>
            <a:off x="4348314"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FFFFFF"/>
                </a:solidFill>
                <a:latin typeface="Sora"/>
                <a:ea typeface="Sora"/>
                <a:cs typeface="Sora"/>
                <a:sym typeface="Sora"/>
              </a:rPr>
              <a:t>20</a:t>
            </a:r>
            <a:endParaRPr sz="1200" b="1" i="0" u="none" strike="noStrike" cap="none">
              <a:solidFill>
                <a:srgbClr val="666666"/>
              </a:solidFill>
              <a:latin typeface="Sora"/>
              <a:ea typeface="Sora"/>
              <a:cs typeface="Sora"/>
              <a:sym typeface="Sora"/>
            </a:endParaRPr>
          </a:p>
        </p:txBody>
      </p:sp>
      <p:sp>
        <p:nvSpPr>
          <p:cNvPr id="458" name="Google Shape;458;p22"/>
          <p:cNvSpPr txBox="1"/>
          <p:nvPr/>
        </p:nvSpPr>
        <p:spPr>
          <a:xfrm>
            <a:off x="4196525"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b="1">
                <a:solidFill>
                  <a:srgbClr val="CC00CC"/>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59" name="Google Shape;459;p22"/>
          <p:cNvSpPr/>
          <p:nvPr/>
        </p:nvSpPr>
        <p:spPr>
          <a:xfrm>
            <a:off x="5460800"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60" name="Google Shape;460;p22"/>
          <p:cNvSpPr txBox="1"/>
          <p:nvPr/>
        </p:nvSpPr>
        <p:spPr>
          <a:xfrm>
            <a:off x="5462739"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21</a:t>
            </a:r>
            <a:endParaRPr sz="1200" b="1" i="0" u="none" strike="noStrike" cap="none">
              <a:solidFill>
                <a:srgbClr val="666666"/>
              </a:solidFill>
              <a:latin typeface="Sora"/>
              <a:ea typeface="Sora"/>
              <a:cs typeface="Sora"/>
              <a:sym typeface="Sora"/>
            </a:endParaRPr>
          </a:p>
        </p:txBody>
      </p:sp>
      <p:sp>
        <p:nvSpPr>
          <p:cNvPr id="461" name="Google Shape;461;p22"/>
          <p:cNvSpPr txBox="1"/>
          <p:nvPr/>
        </p:nvSpPr>
        <p:spPr>
          <a:xfrm>
            <a:off x="5310950"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62" name="Google Shape;462;p22"/>
          <p:cNvSpPr/>
          <p:nvPr/>
        </p:nvSpPr>
        <p:spPr>
          <a:xfrm>
            <a:off x="6194225"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63" name="Google Shape;463;p22"/>
          <p:cNvSpPr txBox="1"/>
          <p:nvPr/>
        </p:nvSpPr>
        <p:spPr>
          <a:xfrm>
            <a:off x="6196164"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22</a:t>
            </a:r>
            <a:endParaRPr sz="1200" b="1" i="0" u="none" strike="noStrike" cap="none">
              <a:solidFill>
                <a:srgbClr val="666666"/>
              </a:solidFill>
              <a:latin typeface="Sora"/>
              <a:ea typeface="Sora"/>
              <a:cs typeface="Sora"/>
              <a:sym typeface="Sora"/>
            </a:endParaRPr>
          </a:p>
        </p:txBody>
      </p:sp>
      <p:sp>
        <p:nvSpPr>
          <p:cNvPr id="464" name="Google Shape;464;p22"/>
          <p:cNvSpPr txBox="1"/>
          <p:nvPr/>
        </p:nvSpPr>
        <p:spPr>
          <a:xfrm>
            <a:off x="6044375"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65" name="Google Shape;465;p22"/>
          <p:cNvSpPr/>
          <p:nvPr/>
        </p:nvSpPr>
        <p:spPr>
          <a:xfrm>
            <a:off x="6912075"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66" name="Google Shape;466;p22"/>
          <p:cNvSpPr txBox="1"/>
          <p:nvPr/>
        </p:nvSpPr>
        <p:spPr>
          <a:xfrm>
            <a:off x="6914014"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23</a:t>
            </a:r>
            <a:endParaRPr sz="1200" b="1" i="0" u="none" strike="noStrike" cap="none">
              <a:solidFill>
                <a:srgbClr val="666666"/>
              </a:solidFill>
              <a:latin typeface="Sora"/>
              <a:ea typeface="Sora"/>
              <a:cs typeface="Sora"/>
              <a:sym typeface="Sora"/>
            </a:endParaRPr>
          </a:p>
        </p:txBody>
      </p:sp>
      <p:sp>
        <p:nvSpPr>
          <p:cNvPr id="467" name="Google Shape;467;p22"/>
          <p:cNvSpPr txBox="1"/>
          <p:nvPr/>
        </p:nvSpPr>
        <p:spPr>
          <a:xfrm>
            <a:off x="6762225"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68" name="Google Shape;468;p22"/>
          <p:cNvSpPr/>
          <p:nvPr/>
        </p:nvSpPr>
        <p:spPr>
          <a:xfrm>
            <a:off x="7645500"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69" name="Google Shape;469;p22"/>
          <p:cNvSpPr txBox="1"/>
          <p:nvPr/>
        </p:nvSpPr>
        <p:spPr>
          <a:xfrm>
            <a:off x="7647439"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24</a:t>
            </a:r>
            <a:endParaRPr sz="1200" b="1" i="0" u="none" strike="noStrike" cap="none">
              <a:solidFill>
                <a:srgbClr val="666666"/>
              </a:solidFill>
              <a:latin typeface="Sora"/>
              <a:ea typeface="Sora"/>
              <a:cs typeface="Sora"/>
              <a:sym typeface="Sora"/>
            </a:endParaRPr>
          </a:p>
        </p:txBody>
      </p:sp>
      <p:sp>
        <p:nvSpPr>
          <p:cNvPr id="470" name="Google Shape;470;p22"/>
          <p:cNvSpPr txBox="1"/>
          <p:nvPr/>
        </p:nvSpPr>
        <p:spPr>
          <a:xfrm>
            <a:off x="7495650"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cxnSp>
        <p:nvCxnSpPr>
          <p:cNvPr id="471" name="Google Shape;471;p22"/>
          <p:cNvCxnSpPr/>
          <p:nvPr/>
        </p:nvCxnSpPr>
        <p:spPr>
          <a:xfrm>
            <a:off x="7422692" y="1610467"/>
            <a:ext cx="543300" cy="0"/>
          </a:xfrm>
          <a:prstGeom prst="straightConnector1">
            <a:avLst/>
          </a:prstGeom>
          <a:noFill/>
          <a:ln w="19050" cap="flat" cmpd="sng">
            <a:solidFill>
              <a:srgbClr val="999999"/>
            </a:solidFill>
            <a:prstDash val="solid"/>
            <a:round/>
            <a:headEnd type="none" w="sm" len="sm"/>
            <a:tailEnd type="oval" w="med" len="med"/>
          </a:ln>
        </p:spPr>
      </p:cxnSp>
      <p:sp>
        <p:nvSpPr>
          <p:cNvPr id="472" name="Google Shape;472;p22"/>
          <p:cNvSpPr txBox="1"/>
          <p:nvPr/>
        </p:nvSpPr>
        <p:spPr>
          <a:xfrm>
            <a:off x="5634250" y="1672550"/>
            <a:ext cx="23319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 sz="1000">
                <a:solidFill>
                  <a:srgbClr val="B7B7B7"/>
                </a:solidFill>
                <a:latin typeface="Work Sans Medium"/>
                <a:ea typeface="Work Sans Medium"/>
                <a:cs typeface="Work Sans Medium"/>
                <a:sym typeface="Work Sans Medium"/>
              </a:rPr>
              <a:t>Procesamiento de lenguaje natural</a:t>
            </a:r>
            <a:endParaRPr sz="1000">
              <a:solidFill>
                <a:srgbClr val="B7B7B7"/>
              </a:solidFill>
              <a:latin typeface="Work Sans Medium"/>
              <a:ea typeface="Work Sans Medium"/>
              <a:cs typeface="Work Sans Medium"/>
              <a:sym typeface="Work Sans Medium"/>
            </a:endParaRPr>
          </a:p>
        </p:txBody>
      </p:sp>
      <p:sp>
        <p:nvSpPr>
          <p:cNvPr id="473" name="Google Shape;473;p22"/>
          <p:cNvSpPr txBox="1"/>
          <p:nvPr/>
        </p:nvSpPr>
        <p:spPr>
          <a:xfrm>
            <a:off x="6185203" y="1431625"/>
            <a:ext cx="1237500" cy="3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b="1">
                <a:solidFill>
                  <a:srgbClr val="B7B7B7"/>
                </a:solidFill>
                <a:latin typeface="Sora"/>
                <a:ea typeface="Sora"/>
                <a:cs typeface="Sora"/>
                <a:sym typeface="Sora"/>
              </a:rPr>
              <a:t>MÓDULO 6</a:t>
            </a:r>
            <a:endParaRPr b="1" i="0" u="none" strike="noStrike" cap="none">
              <a:solidFill>
                <a:srgbClr val="B7B7B7"/>
              </a:solidFill>
              <a:latin typeface="Sora"/>
              <a:ea typeface="Sora"/>
              <a:cs typeface="Sora"/>
              <a:sym typeface="Sora"/>
            </a:endParaRPr>
          </a:p>
        </p:txBody>
      </p:sp>
      <p:cxnSp>
        <p:nvCxnSpPr>
          <p:cNvPr id="474" name="Google Shape;474;p22"/>
          <p:cNvCxnSpPr/>
          <p:nvPr/>
        </p:nvCxnSpPr>
        <p:spPr>
          <a:xfrm>
            <a:off x="5617292" y="1629517"/>
            <a:ext cx="543300" cy="0"/>
          </a:xfrm>
          <a:prstGeom prst="straightConnector1">
            <a:avLst/>
          </a:prstGeom>
          <a:noFill/>
          <a:ln w="19050" cap="flat" cmpd="sng">
            <a:solidFill>
              <a:srgbClr val="999999"/>
            </a:solidFill>
            <a:prstDash val="solid"/>
            <a:round/>
            <a:headEnd type="oval" w="sm" len="sm"/>
            <a:tailEnd type="none" w="med" len="med"/>
          </a:ln>
        </p:spPr>
      </p:cxnSp>
      <p:sp>
        <p:nvSpPr>
          <p:cNvPr id="475" name="Google Shape;475;p22"/>
          <p:cNvSpPr txBox="1"/>
          <p:nvPr/>
        </p:nvSpPr>
        <p:spPr>
          <a:xfrm>
            <a:off x="809625" y="1672550"/>
            <a:ext cx="10287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 sz="1000">
                <a:solidFill>
                  <a:srgbClr val="B7B7B7"/>
                </a:solidFill>
                <a:latin typeface="Work Sans Medium"/>
                <a:ea typeface="Work Sans Medium"/>
                <a:cs typeface="Work Sans Medium"/>
                <a:sym typeface="Work Sans Medium"/>
              </a:rPr>
              <a:t>Introducción</a:t>
            </a:r>
            <a:endParaRPr sz="1000">
              <a:solidFill>
                <a:srgbClr val="B7B7B7"/>
              </a:solidFill>
              <a:latin typeface="Work Sans Medium"/>
              <a:ea typeface="Work Sans Medium"/>
              <a:cs typeface="Work Sans Medium"/>
              <a:sym typeface="Work Sans Medium"/>
            </a:endParaRPr>
          </a:p>
        </p:txBody>
      </p:sp>
      <p:cxnSp>
        <p:nvCxnSpPr>
          <p:cNvPr id="476" name="Google Shape;476;p22"/>
          <p:cNvCxnSpPr/>
          <p:nvPr/>
        </p:nvCxnSpPr>
        <p:spPr>
          <a:xfrm>
            <a:off x="905400" y="2240075"/>
            <a:ext cx="3821100" cy="0"/>
          </a:xfrm>
          <a:prstGeom prst="straightConnector1">
            <a:avLst/>
          </a:prstGeom>
          <a:noFill/>
          <a:ln w="76200" cap="rnd" cmpd="sng">
            <a:solidFill>
              <a:srgbClr val="CC00CC">
                <a:alpha val="23920"/>
              </a:srgbClr>
            </a:solidFill>
            <a:prstDash val="solid"/>
            <a:round/>
            <a:headEnd type="none" w="sm" len="sm"/>
            <a:tailEnd type="oval" w="sm" len="sm"/>
          </a:ln>
        </p:spPr>
      </p:cxnSp>
      <p:sp>
        <p:nvSpPr>
          <p:cNvPr id="477" name="Google Shape;477;p22"/>
          <p:cNvSpPr/>
          <p:nvPr/>
        </p:nvSpPr>
        <p:spPr>
          <a:xfrm>
            <a:off x="2083025" y="3372950"/>
            <a:ext cx="646500" cy="342900"/>
          </a:xfrm>
          <a:prstGeom prst="roundRect">
            <a:avLst>
              <a:gd name="adj" fmla="val 50000"/>
            </a:avLst>
          </a:pr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txBox="1"/>
          <p:nvPr/>
        </p:nvSpPr>
        <p:spPr>
          <a:xfrm>
            <a:off x="2007275" y="3765875"/>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700">
                <a:solidFill>
                  <a:srgbClr val="004987"/>
                </a:solidFill>
                <a:latin typeface="Sora"/>
                <a:ea typeface="Sora"/>
                <a:cs typeface="Sora"/>
                <a:sym typeface="Sora"/>
              </a:rPr>
              <a:t>Presentación</a:t>
            </a:r>
            <a:endParaRPr sz="700">
              <a:solidFill>
                <a:srgbClr val="004987"/>
              </a:solidFill>
              <a:latin typeface="Sora"/>
              <a:ea typeface="Sora"/>
              <a:cs typeface="Sora"/>
              <a:sym typeface="Sora"/>
            </a:endParaRPr>
          </a:p>
          <a:p>
            <a:pPr marL="0" marR="0" lvl="0" indent="0" algn="ctr" rtl="0">
              <a:lnSpc>
                <a:spcPct val="100000"/>
              </a:lnSpc>
              <a:spcBef>
                <a:spcPts val="0"/>
              </a:spcBef>
              <a:spcAft>
                <a:spcPts val="0"/>
              </a:spcAft>
              <a:buClr>
                <a:srgbClr val="000000"/>
              </a:buClr>
              <a:buSzPts val="1200"/>
              <a:buFont typeface="Arial"/>
              <a:buNone/>
            </a:pPr>
            <a:r>
              <a:rPr lang="es" sz="700">
                <a:solidFill>
                  <a:srgbClr val="004987"/>
                </a:solidFill>
                <a:latin typeface="Sora"/>
                <a:ea typeface="Sora"/>
                <a:cs typeface="Sora"/>
                <a:sym typeface="Sora"/>
              </a:rPr>
              <a:t> de proyecto</a:t>
            </a:r>
            <a:endParaRPr sz="700">
              <a:solidFill>
                <a:srgbClr val="004987"/>
              </a:solidFill>
              <a:latin typeface="Sora"/>
              <a:ea typeface="Sora"/>
              <a:cs typeface="Sora"/>
              <a:sym typeface="Sora"/>
            </a:endParaRPr>
          </a:p>
        </p:txBody>
      </p:sp>
      <p:grpSp>
        <p:nvGrpSpPr>
          <p:cNvPr id="479" name="Google Shape;479;p22"/>
          <p:cNvGrpSpPr/>
          <p:nvPr/>
        </p:nvGrpSpPr>
        <p:grpSpPr>
          <a:xfrm>
            <a:off x="2256954" y="3394956"/>
            <a:ext cx="299077" cy="299104"/>
            <a:chOff x="1308631" y="1507830"/>
            <a:chExt cx="350166" cy="350198"/>
          </a:xfrm>
        </p:grpSpPr>
        <p:sp>
          <p:nvSpPr>
            <p:cNvPr id="480" name="Google Shape;480;p22"/>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81" name="Google Shape;481;p22"/>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82" name="Google Shape;482;p22"/>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83" name="Google Shape;483;p22"/>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484" name="Google Shape;484;p22"/>
          <p:cNvSpPr/>
          <p:nvPr/>
        </p:nvSpPr>
        <p:spPr>
          <a:xfrm>
            <a:off x="5384750" y="3372950"/>
            <a:ext cx="646500" cy="342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2"/>
          <p:cNvSpPr txBox="1"/>
          <p:nvPr/>
        </p:nvSpPr>
        <p:spPr>
          <a:xfrm>
            <a:off x="5309000" y="3765875"/>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700">
                <a:solidFill>
                  <a:srgbClr val="999999"/>
                </a:solidFill>
                <a:latin typeface="Sora"/>
                <a:ea typeface="Sora"/>
                <a:cs typeface="Sora"/>
                <a:sym typeface="Sora"/>
              </a:rPr>
              <a:t>Presentación</a:t>
            </a:r>
            <a:endParaRPr sz="700">
              <a:solidFill>
                <a:srgbClr val="999999"/>
              </a:solidFill>
              <a:latin typeface="Sora"/>
              <a:ea typeface="Sora"/>
              <a:cs typeface="Sora"/>
              <a:sym typeface="Sora"/>
            </a:endParaRPr>
          </a:p>
          <a:p>
            <a:pPr marL="0" marR="0" lvl="0" indent="0" algn="ctr" rtl="0">
              <a:lnSpc>
                <a:spcPct val="100000"/>
              </a:lnSpc>
              <a:spcBef>
                <a:spcPts val="0"/>
              </a:spcBef>
              <a:spcAft>
                <a:spcPts val="0"/>
              </a:spcAft>
              <a:buClr>
                <a:srgbClr val="000000"/>
              </a:buClr>
              <a:buSzPts val="1200"/>
              <a:buFont typeface="Arial"/>
              <a:buNone/>
            </a:pPr>
            <a:r>
              <a:rPr lang="es" sz="700">
                <a:solidFill>
                  <a:srgbClr val="999999"/>
                </a:solidFill>
                <a:latin typeface="Sora"/>
                <a:ea typeface="Sora"/>
                <a:cs typeface="Sora"/>
                <a:sym typeface="Sora"/>
              </a:rPr>
              <a:t> de proyecto</a:t>
            </a:r>
            <a:endParaRPr sz="700">
              <a:solidFill>
                <a:srgbClr val="999999"/>
              </a:solidFill>
              <a:latin typeface="Sora"/>
              <a:ea typeface="Sora"/>
              <a:cs typeface="Sora"/>
              <a:sym typeface="Sora"/>
            </a:endParaRPr>
          </a:p>
        </p:txBody>
      </p:sp>
      <p:grpSp>
        <p:nvGrpSpPr>
          <p:cNvPr id="486" name="Google Shape;486;p22"/>
          <p:cNvGrpSpPr/>
          <p:nvPr/>
        </p:nvGrpSpPr>
        <p:grpSpPr>
          <a:xfrm>
            <a:off x="5558679" y="3394956"/>
            <a:ext cx="299077" cy="299104"/>
            <a:chOff x="1308631" y="1507830"/>
            <a:chExt cx="350166" cy="350198"/>
          </a:xfrm>
        </p:grpSpPr>
        <p:sp>
          <p:nvSpPr>
            <p:cNvPr id="487" name="Google Shape;487;p22"/>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88" name="Google Shape;488;p22"/>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89" name="Google Shape;489;p22"/>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90" name="Google Shape;490;p22"/>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2">
            <a:extLst>
              <a:ext uri="{FF2B5EF4-FFF2-40B4-BE49-F238E27FC236}">
                <a16:creationId xmlns:a16="http://schemas.microsoft.com/office/drawing/2014/main" id="{D12C56D6-8AE4-DD98-398A-64633D9E8EFF}"/>
              </a:ext>
            </a:extLst>
          </p:cNvPr>
          <p:cNvGraphicFramePr>
            <a:graphicFrameLocks/>
          </p:cNvGraphicFramePr>
          <p:nvPr>
            <p:extLst>
              <p:ext uri="{D42A27DB-BD31-4B8C-83A1-F6EECF244321}">
                <p14:modId xmlns:p14="http://schemas.microsoft.com/office/powerpoint/2010/main" val="2137813328"/>
              </p:ext>
            </p:extLst>
          </p:nvPr>
        </p:nvGraphicFramePr>
        <p:xfrm>
          <a:off x="361379" y="247130"/>
          <a:ext cx="8272211" cy="4274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305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PERCEPTRÓN</a:t>
            </a:r>
          </a:p>
        </p:txBody>
      </p:sp>
      <p:sp>
        <p:nvSpPr>
          <p:cNvPr id="6" name="CuadroTexto 5">
            <a:extLst>
              <a:ext uri="{FF2B5EF4-FFF2-40B4-BE49-F238E27FC236}">
                <a16:creationId xmlns:a16="http://schemas.microsoft.com/office/drawing/2014/main" id="{58B21C25-9037-C6D8-FE27-D598C5A391B9}"/>
              </a:ext>
            </a:extLst>
          </p:cNvPr>
          <p:cNvSpPr txBox="1"/>
          <p:nvPr/>
        </p:nvSpPr>
        <p:spPr>
          <a:xfrm>
            <a:off x="435894" y="2022428"/>
            <a:ext cx="3489008" cy="1546577"/>
          </a:xfrm>
          <a:prstGeom prst="rect">
            <a:avLst/>
          </a:prstGeom>
          <a:noFill/>
        </p:spPr>
        <p:txBody>
          <a:bodyPr wrap="square">
            <a:spAutoFit/>
          </a:bodyPr>
          <a:lstStyle/>
          <a:p>
            <a:pPr algn="just"/>
            <a:r>
              <a:rPr lang="es-MX" sz="1050" dirty="0">
                <a:solidFill>
                  <a:srgbClr val="242424"/>
                </a:solidFill>
                <a:highlight>
                  <a:srgbClr val="FFFFFF"/>
                </a:highlight>
                <a:latin typeface="source-serif-pro"/>
              </a:rPr>
              <a:t>El </a:t>
            </a:r>
            <a:r>
              <a:rPr lang="es-MX" sz="1050" b="1" dirty="0">
                <a:solidFill>
                  <a:srgbClr val="242424"/>
                </a:solidFill>
                <a:highlight>
                  <a:srgbClr val="FFFFFF"/>
                </a:highlight>
                <a:latin typeface="source-serif-pro"/>
              </a:rPr>
              <a:t>perceptrón</a:t>
            </a:r>
            <a:r>
              <a:rPr lang="es-MX" sz="1050" dirty="0">
                <a:solidFill>
                  <a:srgbClr val="242424"/>
                </a:solidFill>
                <a:highlight>
                  <a:srgbClr val="FFFFFF"/>
                </a:highlight>
                <a:latin typeface="source-serif-pro"/>
              </a:rPr>
              <a:t> es el modelo más simple de una neurona artificial y sirve como la unidad básica de procesamiento en una red neuronal. Una neurona o “nodo” toma la suma ponderada de sus entradas y la pasa a través de una función de activación. Esta es la salida del nodo, que luego se convierte en la entrada de otro nodo en la siguiente capa. </a:t>
            </a:r>
          </a:p>
          <a:p>
            <a:pPr algn="just"/>
            <a:endParaRPr lang="es-MX" sz="1050" dirty="0">
              <a:solidFill>
                <a:srgbClr val="242424"/>
              </a:solidFill>
              <a:highlight>
                <a:srgbClr val="FFFFFF"/>
              </a:highlight>
              <a:latin typeface="source-serif-pro"/>
            </a:endParaRPr>
          </a:p>
          <a:p>
            <a:pPr algn="just"/>
            <a:r>
              <a:rPr lang="es-MX" sz="1050" dirty="0">
                <a:solidFill>
                  <a:srgbClr val="242424"/>
                </a:solidFill>
                <a:highlight>
                  <a:srgbClr val="FFFFFF"/>
                </a:highlight>
                <a:latin typeface="source-serif-pro"/>
              </a:rPr>
              <a:t>La señal fluye de izquierda a derecha y la salida final se calcula realizando este procedimiento para todos los nodos. </a:t>
            </a:r>
            <a:endParaRPr lang="es-CL" sz="1050" dirty="0"/>
          </a:p>
        </p:txBody>
      </p:sp>
      <p:grpSp>
        <p:nvGrpSpPr>
          <p:cNvPr id="20" name="Grupo 19">
            <a:extLst>
              <a:ext uri="{FF2B5EF4-FFF2-40B4-BE49-F238E27FC236}">
                <a16:creationId xmlns:a16="http://schemas.microsoft.com/office/drawing/2014/main" id="{386A9E6B-C036-0E87-71F3-ECDEAF280C05}"/>
              </a:ext>
            </a:extLst>
          </p:cNvPr>
          <p:cNvGrpSpPr/>
          <p:nvPr/>
        </p:nvGrpSpPr>
        <p:grpSpPr>
          <a:xfrm>
            <a:off x="4648845" y="1592964"/>
            <a:ext cx="4059263" cy="3269020"/>
            <a:chOff x="6341502" y="1898543"/>
            <a:chExt cx="5412350" cy="4358693"/>
          </a:xfrm>
        </p:grpSpPr>
        <p:pic>
          <p:nvPicPr>
            <p:cNvPr id="12290" name="Picture 2">
              <a:extLst>
                <a:ext uri="{FF2B5EF4-FFF2-40B4-BE49-F238E27FC236}">
                  <a16:creationId xmlns:a16="http://schemas.microsoft.com/office/drawing/2014/main" id="{F137AB40-5902-C355-EF68-116985967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972" y="2462525"/>
              <a:ext cx="4652010" cy="379471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40C2452-A535-EE69-E713-6B9BAD9CD5DD}"/>
                </a:ext>
              </a:extLst>
            </p:cNvPr>
            <p:cNvSpPr txBox="1"/>
            <p:nvPr/>
          </p:nvSpPr>
          <p:spPr>
            <a:xfrm>
              <a:off x="6341502" y="1910314"/>
              <a:ext cx="1659499" cy="615553"/>
            </a:xfrm>
            <a:prstGeom prst="rect">
              <a:avLst/>
            </a:prstGeom>
            <a:noFill/>
          </p:spPr>
          <p:txBody>
            <a:bodyPr wrap="square" rtlCol="0">
              <a:spAutoFit/>
            </a:bodyPr>
            <a:lstStyle/>
            <a:p>
              <a:pPr algn="ctr"/>
              <a:r>
                <a:rPr lang="es-MX" sz="1200" dirty="0">
                  <a:latin typeface="Arial" panose="020B0604020202020204" pitchFamily="34" charset="0"/>
                  <a:cs typeface="Arial" panose="020B0604020202020204" pitchFamily="34" charset="0"/>
                </a:rPr>
                <a:t>INPUT</a:t>
              </a:r>
            </a:p>
            <a:p>
              <a:pPr algn="ctr"/>
              <a:r>
                <a:rPr lang="es-MX" sz="1200" dirty="0">
                  <a:latin typeface="Arial" panose="020B0604020202020204" pitchFamily="34" charset="0"/>
                  <a:cs typeface="Arial" panose="020B0604020202020204" pitchFamily="34" charset="0"/>
                </a:rPr>
                <a:t>(ENTRADA)</a:t>
              </a:r>
              <a:endParaRPr lang="es-CL" sz="1200" dirty="0">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01836656-80AF-B57F-9C90-F347F2FCFD3E}"/>
                </a:ext>
              </a:extLst>
            </p:cNvPr>
            <p:cNvSpPr txBox="1"/>
            <p:nvPr/>
          </p:nvSpPr>
          <p:spPr>
            <a:xfrm>
              <a:off x="10094353" y="3136612"/>
              <a:ext cx="1659499" cy="615553"/>
            </a:xfrm>
            <a:prstGeom prst="rect">
              <a:avLst/>
            </a:prstGeom>
            <a:noFill/>
          </p:spPr>
          <p:txBody>
            <a:bodyPr wrap="square" rtlCol="0">
              <a:spAutoFit/>
            </a:bodyPr>
            <a:lstStyle/>
            <a:p>
              <a:pPr algn="ctr"/>
              <a:r>
                <a:rPr lang="es-MX" sz="1200" dirty="0">
                  <a:latin typeface="Arial" panose="020B0604020202020204" pitchFamily="34" charset="0"/>
                  <a:cs typeface="Arial" panose="020B0604020202020204" pitchFamily="34" charset="0"/>
                </a:rPr>
                <a:t>OUTPUT</a:t>
              </a:r>
            </a:p>
            <a:p>
              <a:pPr algn="ctr"/>
              <a:r>
                <a:rPr lang="es-MX" sz="1200" dirty="0">
                  <a:latin typeface="Arial" panose="020B0604020202020204" pitchFamily="34" charset="0"/>
                  <a:cs typeface="Arial" panose="020B0604020202020204" pitchFamily="34" charset="0"/>
                </a:rPr>
                <a:t>(SALIDA)</a:t>
              </a:r>
              <a:endParaRPr lang="es-CL" sz="1200"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E320A49E-A35F-E2B6-9C00-1B2F19624C2D}"/>
                </a:ext>
              </a:extLst>
            </p:cNvPr>
            <p:cNvSpPr txBox="1"/>
            <p:nvPr/>
          </p:nvSpPr>
          <p:spPr>
            <a:xfrm>
              <a:off x="8947299" y="3231296"/>
              <a:ext cx="981319" cy="492443"/>
            </a:xfrm>
            <a:prstGeom prst="rect">
              <a:avLst/>
            </a:prstGeom>
            <a:noFill/>
          </p:spPr>
          <p:txBody>
            <a:bodyPr wrap="square" rtlCol="0">
              <a:spAutoFit/>
            </a:bodyPr>
            <a:lstStyle/>
            <a:p>
              <a:pPr algn="ctr"/>
              <a:r>
                <a:rPr lang="es-MX" sz="900" dirty="0">
                  <a:latin typeface="Arial" panose="020B0604020202020204" pitchFamily="34" charset="0"/>
                  <a:cs typeface="Arial" panose="020B0604020202020204" pitchFamily="34" charset="0"/>
                </a:rPr>
                <a:t>función de activación</a:t>
              </a:r>
              <a:endParaRPr lang="es-CL" sz="90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FBE7401-12CE-9791-DECE-CE9EDD76A418}"/>
                </a:ext>
              </a:extLst>
            </p:cNvPr>
            <p:cNvSpPr txBox="1"/>
            <p:nvPr/>
          </p:nvSpPr>
          <p:spPr>
            <a:xfrm>
              <a:off x="7510341" y="5432253"/>
              <a:ext cx="981319" cy="492443"/>
            </a:xfrm>
            <a:prstGeom prst="rect">
              <a:avLst/>
            </a:prstGeom>
            <a:noFill/>
          </p:spPr>
          <p:txBody>
            <a:bodyPr wrap="square" rtlCol="0">
              <a:spAutoFit/>
            </a:bodyPr>
            <a:lstStyle/>
            <a:p>
              <a:pPr algn="ctr"/>
              <a:r>
                <a:rPr lang="es-MX" sz="900" dirty="0" err="1">
                  <a:latin typeface="Arial" panose="020B0604020202020204" pitchFamily="34" charset="0"/>
                  <a:cs typeface="Arial" panose="020B0604020202020204" pitchFamily="34" charset="0"/>
                </a:rPr>
                <a:t>weights</a:t>
              </a:r>
              <a:r>
                <a:rPr lang="es-MX" sz="900" dirty="0">
                  <a:latin typeface="Arial" panose="020B0604020202020204" pitchFamily="34" charset="0"/>
                  <a:cs typeface="Arial" panose="020B0604020202020204" pitchFamily="34" charset="0"/>
                </a:rPr>
                <a:t> (pesos)</a:t>
              </a:r>
              <a:endParaRPr lang="es-CL" sz="9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BA99A422-7E18-8357-2B06-C6CC59BCC9D4}"/>
                </a:ext>
              </a:extLst>
            </p:cNvPr>
            <p:cNvSpPr txBox="1"/>
            <p:nvPr/>
          </p:nvSpPr>
          <p:spPr>
            <a:xfrm>
              <a:off x="8179584" y="1898543"/>
              <a:ext cx="981319" cy="492443"/>
            </a:xfrm>
            <a:prstGeom prst="rect">
              <a:avLst/>
            </a:prstGeom>
            <a:noFill/>
          </p:spPr>
          <p:txBody>
            <a:bodyPr wrap="square" rtlCol="0">
              <a:spAutoFit/>
            </a:bodyPr>
            <a:lstStyle/>
            <a:p>
              <a:pPr algn="ctr"/>
              <a:r>
                <a:rPr lang="es-MX" sz="900" dirty="0" err="1">
                  <a:latin typeface="Arial" panose="020B0604020202020204" pitchFamily="34" charset="0"/>
                  <a:cs typeface="Arial" panose="020B0604020202020204" pitchFamily="34" charset="0"/>
                </a:rPr>
                <a:t>bias</a:t>
              </a:r>
              <a:r>
                <a:rPr lang="es-MX" sz="900" dirty="0">
                  <a:latin typeface="Arial" panose="020B0604020202020204" pitchFamily="34" charset="0"/>
                  <a:cs typeface="Arial" panose="020B0604020202020204" pitchFamily="34" charset="0"/>
                </a:rPr>
                <a:t> (sesgo)</a:t>
              </a:r>
              <a:endParaRPr lang="es-CL" sz="900" dirty="0">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C9242790-1430-8838-4EB9-F8E085E0663B}"/>
                </a:ext>
              </a:extLst>
            </p:cNvPr>
            <p:cNvSpPr txBox="1"/>
            <p:nvPr/>
          </p:nvSpPr>
          <p:spPr>
            <a:xfrm>
              <a:off x="8236734" y="4465125"/>
              <a:ext cx="981319" cy="492443"/>
            </a:xfrm>
            <a:prstGeom prst="rect">
              <a:avLst/>
            </a:prstGeom>
            <a:noFill/>
          </p:spPr>
          <p:txBody>
            <a:bodyPr wrap="square" rtlCol="0">
              <a:spAutoFit/>
            </a:bodyPr>
            <a:lstStyle/>
            <a:p>
              <a:pPr algn="ctr"/>
              <a:r>
                <a:rPr lang="es-MX" sz="900" dirty="0">
                  <a:latin typeface="Arial" panose="020B0604020202020204" pitchFamily="34" charset="0"/>
                  <a:cs typeface="Arial" panose="020B0604020202020204" pitchFamily="34" charset="0"/>
                </a:rPr>
                <a:t>suma ponderada</a:t>
              </a:r>
              <a:endParaRPr lang="es-CL" sz="900" dirty="0">
                <a:latin typeface="Arial" panose="020B0604020202020204" pitchFamily="34" charset="0"/>
                <a:cs typeface="Arial" panose="020B0604020202020204" pitchFamily="34" charset="0"/>
              </a:endParaRPr>
            </a:p>
          </p:txBody>
        </p:sp>
        <p:sp>
          <p:nvSpPr>
            <p:cNvPr id="17" name="Elipse 16">
              <a:extLst>
                <a:ext uri="{FF2B5EF4-FFF2-40B4-BE49-F238E27FC236}">
                  <a16:creationId xmlns:a16="http://schemas.microsoft.com/office/drawing/2014/main" id="{53CF2060-6F88-A127-4C9C-34611AEA9354}"/>
                </a:ext>
              </a:extLst>
            </p:cNvPr>
            <p:cNvSpPr/>
            <p:nvPr/>
          </p:nvSpPr>
          <p:spPr>
            <a:xfrm>
              <a:off x="8450840" y="2432841"/>
              <a:ext cx="461665" cy="461665"/>
            </a:xfrm>
            <a:prstGeom prst="ellipse">
              <a:avLst/>
            </a:prstGeom>
            <a:solidFill>
              <a:schemeClr val="accent5">
                <a:lumMod val="40000"/>
                <a:lumOff val="60000"/>
              </a:schemeClr>
            </a:solidFill>
            <a:ln w="12700">
              <a:solidFill>
                <a:schemeClr val="tx1">
                  <a:lumMod val="75000"/>
                  <a:lumOff val="2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s-MX" sz="1050" i="1" dirty="0">
                  <a:solidFill>
                    <a:schemeClr val="tx1"/>
                  </a:solidFill>
                  <a:latin typeface="Times New Roman" panose="02020603050405020304" pitchFamily="18" charset="0"/>
                  <a:cs typeface="Times New Roman" panose="02020603050405020304" pitchFamily="18" charset="0"/>
                </a:rPr>
                <a:t>b</a:t>
              </a:r>
              <a:endParaRPr lang="es-CL" sz="1050" i="1" dirty="0">
                <a:solidFill>
                  <a:schemeClr val="tx1"/>
                </a:solidFill>
                <a:latin typeface="Times New Roman" panose="02020603050405020304" pitchFamily="18" charset="0"/>
                <a:cs typeface="Times New Roman" panose="02020603050405020304" pitchFamily="18" charset="0"/>
              </a:endParaRPr>
            </a:p>
          </p:txBody>
        </p:sp>
        <p:cxnSp>
          <p:nvCxnSpPr>
            <p:cNvPr id="19" name="Conector recto de flecha 18">
              <a:extLst>
                <a:ext uri="{FF2B5EF4-FFF2-40B4-BE49-F238E27FC236}">
                  <a16:creationId xmlns:a16="http://schemas.microsoft.com/office/drawing/2014/main" id="{F1E4ED0A-F68E-7BA8-EBD4-84A7562B539C}"/>
                </a:ext>
              </a:extLst>
            </p:cNvPr>
            <p:cNvCxnSpPr/>
            <p:nvPr/>
          </p:nvCxnSpPr>
          <p:spPr>
            <a:xfrm>
              <a:off x="8681673" y="2922064"/>
              <a:ext cx="0" cy="86608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4368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normAutofit fontScale="90000"/>
          </a:bodyPr>
          <a:lstStyle/>
          <a:p>
            <a:r>
              <a:rPr lang="es-ES" dirty="0"/>
              <a:t>ARQUITECTURA DE UNA RED NEURONAL</a:t>
            </a:r>
          </a:p>
        </p:txBody>
      </p:sp>
      <p:pic>
        <p:nvPicPr>
          <p:cNvPr id="11266" name="Picture 2">
            <a:extLst>
              <a:ext uri="{FF2B5EF4-FFF2-40B4-BE49-F238E27FC236}">
                <a16:creationId xmlns:a16="http://schemas.microsoft.com/office/drawing/2014/main" id="{BA177001-06DA-B0DE-5595-78E074B55BC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807593" y="1122503"/>
            <a:ext cx="4621213" cy="302418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996B52A1-811D-62AA-A696-71DD953901C0}"/>
              </a:ext>
            </a:extLst>
          </p:cNvPr>
          <p:cNvSpPr txBox="1"/>
          <p:nvPr/>
        </p:nvSpPr>
        <p:spPr>
          <a:xfrm>
            <a:off x="5962763" y="1787388"/>
            <a:ext cx="2745343" cy="1869743"/>
          </a:xfrm>
          <a:prstGeom prst="rect">
            <a:avLst/>
          </a:prstGeom>
          <a:noFill/>
        </p:spPr>
        <p:txBody>
          <a:bodyPr wrap="square">
            <a:spAutoFit/>
          </a:bodyPr>
          <a:lstStyle/>
          <a:p>
            <a:pPr algn="just"/>
            <a:r>
              <a:rPr lang="es-MX" sz="1050" dirty="0">
                <a:solidFill>
                  <a:srgbClr val="242424"/>
                </a:solidFill>
                <a:highlight>
                  <a:srgbClr val="FFFFFF"/>
                </a:highlight>
                <a:latin typeface="source-serif-pro"/>
              </a:rPr>
              <a:t>Un </a:t>
            </a:r>
            <a:r>
              <a:rPr lang="es-MX" sz="1050" b="1" dirty="0">
                <a:solidFill>
                  <a:srgbClr val="242424"/>
                </a:solidFill>
                <a:highlight>
                  <a:srgbClr val="FFFFFF"/>
                </a:highlight>
                <a:latin typeface="source-serif-pro"/>
              </a:rPr>
              <a:t>perceptrón multicapa (MLP) </a:t>
            </a:r>
            <a:r>
              <a:rPr lang="es-MX" sz="1050" dirty="0">
                <a:solidFill>
                  <a:srgbClr val="242424"/>
                </a:solidFill>
                <a:highlight>
                  <a:srgbClr val="FFFFFF"/>
                </a:highlight>
                <a:latin typeface="source-serif-pro"/>
              </a:rPr>
              <a:t>es una extensión del perceptrón simple que consiste en múltiples capas de neuronas, permitiendo que la red aprenda y represente relaciones más complejas en los datos.</a:t>
            </a:r>
          </a:p>
          <a:p>
            <a:pPr algn="just"/>
            <a:endParaRPr lang="es-MX" sz="1050" dirty="0">
              <a:solidFill>
                <a:srgbClr val="242424"/>
              </a:solidFill>
              <a:highlight>
                <a:srgbClr val="FFFFFF"/>
              </a:highlight>
              <a:latin typeface="source-serif-pro"/>
            </a:endParaRPr>
          </a:p>
          <a:p>
            <a:pPr algn="just"/>
            <a:r>
              <a:rPr lang="es-MX" sz="1050" dirty="0">
                <a:solidFill>
                  <a:srgbClr val="242424"/>
                </a:solidFill>
                <a:highlight>
                  <a:srgbClr val="FFFFFF"/>
                </a:highlight>
                <a:latin typeface="source-serif-pro"/>
              </a:rPr>
              <a:t>Mientras que un perceptrón simple puede resolver solo problemas linealmente separables, un MLP puede abordar problemas no linealmente separables gracias a su estructura en capas.</a:t>
            </a:r>
          </a:p>
        </p:txBody>
      </p:sp>
      <p:sp>
        <p:nvSpPr>
          <p:cNvPr id="11" name="CuadroTexto 10">
            <a:extLst>
              <a:ext uri="{FF2B5EF4-FFF2-40B4-BE49-F238E27FC236}">
                <a16:creationId xmlns:a16="http://schemas.microsoft.com/office/drawing/2014/main" id="{31C4DC33-F069-0514-EC27-0D9E83103546}"/>
              </a:ext>
            </a:extLst>
          </p:cNvPr>
          <p:cNvSpPr txBox="1"/>
          <p:nvPr/>
        </p:nvSpPr>
        <p:spPr>
          <a:xfrm>
            <a:off x="435894" y="4308273"/>
            <a:ext cx="1347186" cy="577081"/>
          </a:xfrm>
          <a:prstGeom prst="rect">
            <a:avLst/>
          </a:prstGeom>
          <a:solidFill>
            <a:schemeClr val="bg1"/>
          </a:solidFill>
        </p:spPr>
        <p:txBody>
          <a:bodyPr wrap="square" rtlCol="0">
            <a:spAutoFit/>
          </a:bodyPr>
          <a:lstStyle/>
          <a:p>
            <a:pPr algn="ctr"/>
            <a:r>
              <a:rPr lang="es-MX" sz="1050" dirty="0">
                <a:latin typeface="Arial" panose="020B0604020202020204" pitchFamily="34" charset="0"/>
                <a:cs typeface="Arial" panose="020B0604020202020204" pitchFamily="34" charset="0"/>
              </a:rPr>
              <a:t>CAPA DE ENTRADA </a:t>
            </a:r>
          </a:p>
          <a:p>
            <a:pPr algn="ctr"/>
            <a:r>
              <a:rPr lang="es-MX" sz="1050" dirty="0">
                <a:latin typeface="Arial" panose="020B0604020202020204" pitchFamily="34" charset="0"/>
                <a:cs typeface="Arial" panose="020B0604020202020204" pitchFamily="34" charset="0"/>
              </a:rPr>
              <a:t>(input </a:t>
            </a:r>
            <a:r>
              <a:rPr lang="es-MX" sz="1050" dirty="0" err="1">
                <a:latin typeface="Arial" panose="020B0604020202020204" pitchFamily="34" charset="0"/>
                <a:cs typeface="Arial" panose="020B0604020202020204" pitchFamily="34" charset="0"/>
              </a:rPr>
              <a:t>layer</a:t>
            </a:r>
            <a:r>
              <a:rPr lang="es-MX" sz="1050" dirty="0">
                <a:latin typeface="Arial" panose="020B0604020202020204" pitchFamily="34" charset="0"/>
                <a:cs typeface="Arial" panose="020B0604020202020204" pitchFamily="34" charset="0"/>
              </a:rPr>
              <a:t>)</a:t>
            </a:r>
            <a:endParaRPr lang="es-CL" sz="1050"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D26DB424-5C84-33B7-F320-DE7C03BE66CB}"/>
              </a:ext>
            </a:extLst>
          </p:cNvPr>
          <p:cNvSpPr txBox="1"/>
          <p:nvPr/>
        </p:nvSpPr>
        <p:spPr>
          <a:xfrm>
            <a:off x="4407820" y="4266370"/>
            <a:ext cx="1149092" cy="577081"/>
          </a:xfrm>
          <a:prstGeom prst="rect">
            <a:avLst/>
          </a:prstGeom>
          <a:solidFill>
            <a:schemeClr val="bg1"/>
          </a:solidFill>
        </p:spPr>
        <p:txBody>
          <a:bodyPr wrap="square" rtlCol="0">
            <a:spAutoFit/>
          </a:bodyPr>
          <a:lstStyle/>
          <a:p>
            <a:pPr algn="ctr"/>
            <a:r>
              <a:rPr lang="es-MX" sz="1050" dirty="0">
                <a:latin typeface="Arial" panose="020B0604020202020204" pitchFamily="34" charset="0"/>
                <a:cs typeface="Arial" panose="020B0604020202020204" pitchFamily="34" charset="0"/>
              </a:rPr>
              <a:t>CAPA DE SALIDA</a:t>
            </a:r>
          </a:p>
          <a:p>
            <a:pPr algn="ctr"/>
            <a:r>
              <a:rPr lang="es-MX" sz="1050" dirty="0">
                <a:latin typeface="Arial" panose="020B0604020202020204" pitchFamily="34" charset="0"/>
                <a:cs typeface="Arial" panose="020B0604020202020204" pitchFamily="34" charset="0"/>
              </a:rPr>
              <a:t>(output </a:t>
            </a:r>
            <a:r>
              <a:rPr lang="es-MX" sz="1050" dirty="0" err="1">
                <a:latin typeface="Arial" panose="020B0604020202020204" pitchFamily="34" charset="0"/>
                <a:cs typeface="Arial" panose="020B0604020202020204" pitchFamily="34" charset="0"/>
              </a:rPr>
              <a:t>layer</a:t>
            </a:r>
            <a:r>
              <a:rPr lang="es-MX" sz="1050" dirty="0">
                <a:latin typeface="Arial" panose="020B0604020202020204" pitchFamily="34" charset="0"/>
                <a:cs typeface="Arial" panose="020B0604020202020204" pitchFamily="34" charset="0"/>
              </a:rPr>
              <a:t>)</a:t>
            </a:r>
            <a:endParaRPr lang="es-CL" sz="105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5995A15D-8A0C-13AC-47B5-C3D1B62B8914}"/>
              </a:ext>
            </a:extLst>
          </p:cNvPr>
          <p:cNvSpPr txBox="1"/>
          <p:nvPr/>
        </p:nvSpPr>
        <p:spPr>
          <a:xfrm>
            <a:off x="1645920" y="4308273"/>
            <a:ext cx="2624739" cy="415498"/>
          </a:xfrm>
          <a:prstGeom prst="rect">
            <a:avLst/>
          </a:prstGeom>
          <a:solidFill>
            <a:schemeClr val="bg1"/>
          </a:solidFill>
        </p:spPr>
        <p:txBody>
          <a:bodyPr wrap="square" rtlCol="0">
            <a:spAutoFit/>
          </a:bodyPr>
          <a:lstStyle/>
          <a:p>
            <a:pPr algn="ctr"/>
            <a:r>
              <a:rPr lang="es-MX" sz="1050" dirty="0">
                <a:latin typeface="Arial" panose="020B0604020202020204" pitchFamily="34" charset="0"/>
                <a:cs typeface="Arial" panose="020B0604020202020204" pitchFamily="34" charset="0"/>
              </a:rPr>
              <a:t>CAPAS OCULTAS </a:t>
            </a:r>
          </a:p>
          <a:p>
            <a:pPr algn="ctr"/>
            <a:r>
              <a:rPr lang="es-MX" sz="1050" dirty="0">
                <a:latin typeface="Arial" panose="020B0604020202020204" pitchFamily="34" charset="0"/>
                <a:cs typeface="Arial" panose="020B0604020202020204" pitchFamily="34" charset="0"/>
              </a:rPr>
              <a:t>(</a:t>
            </a:r>
            <a:r>
              <a:rPr lang="es-MX" sz="1050" dirty="0" err="1">
                <a:latin typeface="Arial" panose="020B0604020202020204" pitchFamily="34" charset="0"/>
                <a:cs typeface="Arial" panose="020B0604020202020204" pitchFamily="34" charset="0"/>
              </a:rPr>
              <a:t>hidden</a:t>
            </a:r>
            <a:r>
              <a:rPr lang="es-MX" sz="1050" dirty="0">
                <a:latin typeface="Arial" panose="020B0604020202020204" pitchFamily="34" charset="0"/>
                <a:cs typeface="Arial" panose="020B0604020202020204" pitchFamily="34" charset="0"/>
              </a:rPr>
              <a:t> </a:t>
            </a:r>
            <a:r>
              <a:rPr lang="es-MX" sz="1050" dirty="0" err="1">
                <a:latin typeface="Arial" panose="020B0604020202020204" pitchFamily="34" charset="0"/>
                <a:cs typeface="Arial" panose="020B0604020202020204" pitchFamily="34" charset="0"/>
              </a:rPr>
              <a:t>layers</a:t>
            </a:r>
            <a:r>
              <a:rPr lang="es-MX" sz="1050" dirty="0">
                <a:latin typeface="Arial" panose="020B0604020202020204" pitchFamily="34" charset="0"/>
                <a:cs typeface="Arial" panose="020B0604020202020204" pitchFamily="34" charset="0"/>
              </a:rPr>
              <a:t>)</a:t>
            </a:r>
            <a:endParaRPr lang="es-CL"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7403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311699" y="200475"/>
            <a:ext cx="6490029" cy="572700"/>
          </a:xfrm>
        </p:spPr>
        <p:txBody>
          <a:bodyPr rtlCol="0">
            <a:normAutofit fontScale="90000"/>
          </a:bodyPr>
          <a:lstStyle/>
          <a:p>
            <a:pPr lvl="0">
              <a:lnSpc>
                <a:spcPct val="100000"/>
              </a:lnSpc>
              <a:defRPr cap="all"/>
            </a:pPr>
            <a:r>
              <a:rPr lang="en-US" sz="2400" cap="all" dirty="0"/>
              <a:t>REDES NEURONALES </a:t>
            </a:r>
            <a:r>
              <a:rPr lang="es-CL" sz="2400" cap="all" dirty="0" err="1"/>
              <a:t>ReCURRENTES</a:t>
            </a:r>
            <a:r>
              <a:rPr lang="en-US" sz="2400" cap="all" dirty="0"/>
              <a:t> (RNN)</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689317" y="1595853"/>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4972245" y="1775241"/>
            <a:ext cx="3651250" cy="2540000"/>
          </a:xfrm>
        </p:spPr>
        <p:txBody>
          <a:bodyPr>
            <a:normAutofit fontScale="70000" lnSpcReduction="20000"/>
          </a:bodyPr>
          <a:lstStyle/>
          <a:p>
            <a:pPr marL="0" indent="0" algn="ctr">
              <a:buNone/>
            </a:pPr>
            <a:r>
              <a:rPr lang="es-ES" i="1" dirty="0"/>
              <a:t>“Las RNN (Redes Neuronales Recurrentes) son un tipo de arquitectura de redes neuronales artificiales diseñadas para procesar datos secuenciales o temporales. A diferencia de las redes neuronales tradicionales, que procesan datos de entrada de manera independiente, las RNN tienen conexiones recursivas que les permiten mantener y usar información sobre eventos anteriores en una secuencia.”</a:t>
            </a:r>
          </a:p>
        </p:txBody>
      </p:sp>
    </p:spTree>
    <p:extLst>
      <p:ext uri="{BB962C8B-B14F-4D97-AF65-F5344CB8AC3E}">
        <p14:creationId xmlns:p14="http://schemas.microsoft.com/office/powerpoint/2010/main" val="2412228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6">
            <a:extLst>
              <a:ext uri="{FF2B5EF4-FFF2-40B4-BE49-F238E27FC236}">
                <a16:creationId xmlns:a16="http://schemas.microsoft.com/office/drawing/2014/main" id="{D1BB2689-4F57-2CF9-E43C-B7ADC2570F07}"/>
              </a:ext>
            </a:extLst>
          </p:cNvPr>
          <p:cNvSpPr>
            <a:spLocks noGrp="1"/>
          </p:cNvSpPr>
          <p:nvPr>
            <p:ph idx="4294967295"/>
          </p:nvPr>
        </p:nvSpPr>
        <p:spPr>
          <a:xfrm>
            <a:off x="218049" y="1346738"/>
            <a:ext cx="8270875" cy="2759075"/>
          </a:xfrm>
        </p:spPr>
        <p:txBody>
          <a:bodyPr>
            <a:normAutofit fontScale="92500" lnSpcReduction="20000"/>
          </a:bodyPr>
          <a:lstStyle/>
          <a:p>
            <a:r>
              <a:rPr lang="es-ES" dirty="0"/>
              <a:t>Existen varios tipos de ANN, cada uno con su propia arquitectura y aplicaciones específicas. </a:t>
            </a:r>
          </a:p>
          <a:p>
            <a:r>
              <a:rPr lang="es-ES" dirty="0"/>
              <a:t>Las redes neuronales </a:t>
            </a:r>
            <a:r>
              <a:rPr lang="es-ES" dirty="0" err="1"/>
              <a:t>feedforward</a:t>
            </a:r>
            <a:r>
              <a:rPr lang="es-ES" dirty="0"/>
              <a:t> son las más simples, donde la información fluye en una dirección, de la entrada a la salida. </a:t>
            </a:r>
          </a:p>
          <a:p>
            <a:r>
              <a:rPr lang="es-ES" dirty="0"/>
              <a:t>Las redes neuronales convolucionales (CNN) están especialmente diseñadas para procesar datos con estructura espacial, como imágenes.</a:t>
            </a:r>
          </a:p>
          <a:p>
            <a:r>
              <a:rPr lang="es-ES" dirty="0"/>
              <a:t>Las redes neuronales recurrentes (RNN) tienen conexiones retroalimentadas que les permiten modelar secuencias temporales, como texto o series temporales. </a:t>
            </a:r>
          </a:p>
        </p:txBody>
      </p:sp>
    </p:spTree>
    <p:extLst>
      <p:ext uri="{BB962C8B-B14F-4D97-AF65-F5344CB8AC3E}">
        <p14:creationId xmlns:p14="http://schemas.microsoft.com/office/powerpoint/2010/main" val="3680414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2">
            <a:extLst>
              <a:ext uri="{FF2B5EF4-FFF2-40B4-BE49-F238E27FC236}">
                <a16:creationId xmlns:a16="http://schemas.microsoft.com/office/drawing/2014/main" id="{B4D76720-A6EB-9298-C3C5-1875A114EEDD}"/>
              </a:ext>
            </a:extLst>
          </p:cNvPr>
          <p:cNvGraphicFramePr>
            <a:graphicFrameLocks noGrp="1"/>
          </p:cNvGraphicFramePr>
          <p:nvPr>
            <p:ph idx="4294967295"/>
            <p:extLst>
              <p:ext uri="{D42A27DB-BD31-4B8C-83A1-F6EECF244321}">
                <p14:modId xmlns:p14="http://schemas.microsoft.com/office/powerpoint/2010/main" val="2553763781"/>
              </p:ext>
            </p:extLst>
          </p:nvPr>
        </p:nvGraphicFramePr>
        <p:xfrm>
          <a:off x="112541" y="929640"/>
          <a:ext cx="8270875" cy="2759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4592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C3FFD28D-85CB-7E84-AB3F-33D4EB5EE9CB}"/>
              </a:ext>
            </a:extLst>
          </p:cNvPr>
          <p:cNvGraphicFramePr>
            <a:graphicFrameLocks noGrp="1"/>
          </p:cNvGraphicFramePr>
          <p:nvPr>
            <p:ph idx="4294967295"/>
            <p:extLst>
              <p:ext uri="{D42A27DB-BD31-4B8C-83A1-F6EECF244321}">
                <p14:modId xmlns:p14="http://schemas.microsoft.com/office/powerpoint/2010/main" val="988458021"/>
              </p:ext>
            </p:extLst>
          </p:nvPr>
        </p:nvGraphicFramePr>
        <p:xfrm>
          <a:off x="499403" y="1815148"/>
          <a:ext cx="8272462" cy="1568132"/>
        </p:xfrm>
        <a:graphic>
          <a:graphicData uri="http://schemas.openxmlformats.org/drawingml/2006/table">
            <a:tbl>
              <a:tblPr>
                <a:tableStyleId>{69CF1AB2-1976-4502-BF36-3FF5EA218861}</a:tableStyleId>
              </a:tblPr>
              <a:tblGrid>
                <a:gridCol w="4136231">
                  <a:extLst>
                    <a:ext uri="{9D8B030D-6E8A-4147-A177-3AD203B41FA5}">
                      <a16:colId xmlns:a16="http://schemas.microsoft.com/office/drawing/2014/main" val="2466266742"/>
                    </a:ext>
                  </a:extLst>
                </a:gridCol>
                <a:gridCol w="4136231">
                  <a:extLst>
                    <a:ext uri="{9D8B030D-6E8A-4147-A177-3AD203B41FA5}">
                      <a16:colId xmlns:a16="http://schemas.microsoft.com/office/drawing/2014/main" val="3088508906"/>
                    </a:ext>
                  </a:extLst>
                </a:gridCol>
              </a:tblGrid>
              <a:tr h="392033">
                <a:tc>
                  <a:txBody>
                    <a:bodyPr/>
                    <a:lstStyle/>
                    <a:p>
                      <a:r>
                        <a:rPr lang="es-CL" sz="1100" b="1" dirty="0">
                          <a:effectLst/>
                        </a:rPr>
                        <a:t>Red neuronal clásica</a:t>
                      </a:r>
                      <a:endParaRPr lang="es-CL" sz="1100" dirty="0">
                        <a:effectLst/>
                      </a:endParaRPr>
                    </a:p>
                  </a:txBody>
                  <a:tcPr marL="68580" marR="68580" marT="34290" marB="34290" anchor="ctr"/>
                </a:tc>
                <a:tc>
                  <a:txBody>
                    <a:bodyPr/>
                    <a:lstStyle/>
                    <a:p>
                      <a:r>
                        <a:rPr lang="es-CL" sz="1100" b="1" dirty="0">
                          <a:effectLst/>
                        </a:rPr>
                        <a:t>Red neuronal recurrente</a:t>
                      </a:r>
                      <a:endParaRPr lang="es-CL" sz="1100" dirty="0">
                        <a:effectLst/>
                      </a:endParaRPr>
                    </a:p>
                  </a:txBody>
                  <a:tcPr marL="68580" marR="68580" marT="34290" marB="34290" anchor="ctr"/>
                </a:tc>
                <a:extLst>
                  <a:ext uri="{0D108BD9-81ED-4DB2-BD59-A6C34878D82A}">
                    <a16:rowId xmlns:a16="http://schemas.microsoft.com/office/drawing/2014/main" val="19898904"/>
                  </a:ext>
                </a:extLst>
              </a:tr>
              <a:tr h="392033">
                <a:tc>
                  <a:txBody>
                    <a:bodyPr/>
                    <a:lstStyle/>
                    <a:p>
                      <a:r>
                        <a:rPr lang="es-MX" sz="1100">
                          <a:effectLst/>
                        </a:rPr>
                        <a:t>Los vectores de entrada producen vectores de salida</a:t>
                      </a:r>
                    </a:p>
                  </a:txBody>
                  <a:tcPr marL="68580" marR="68580" marT="34290" marB="34290" anchor="ctr">
                    <a:noFill/>
                  </a:tcPr>
                </a:tc>
                <a:tc>
                  <a:txBody>
                    <a:bodyPr/>
                    <a:lstStyle/>
                    <a:p>
                      <a:r>
                        <a:rPr lang="es-MX" sz="1100">
                          <a:effectLst/>
                        </a:rPr>
                        <a:t>Tratan datos secuenciales de forma eficiente</a:t>
                      </a:r>
                    </a:p>
                  </a:txBody>
                  <a:tcPr marL="68580" marR="68580" marT="34290" marB="34290" anchor="ctr">
                    <a:noFill/>
                  </a:tcPr>
                </a:tc>
                <a:extLst>
                  <a:ext uri="{0D108BD9-81ED-4DB2-BD59-A6C34878D82A}">
                    <a16:rowId xmlns:a16="http://schemas.microsoft.com/office/drawing/2014/main" val="1080103967"/>
                  </a:ext>
                </a:extLst>
              </a:tr>
              <a:tr h="392033">
                <a:tc>
                  <a:txBody>
                    <a:bodyPr/>
                    <a:lstStyle/>
                    <a:p>
                      <a:r>
                        <a:rPr lang="es-MX" sz="1100">
                          <a:effectLst/>
                        </a:rPr>
                        <a:t>No mezclan información entre ejecuciones</a:t>
                      </a:r>
                    </a:p>
                  </a:txBody>
                  <a:tcPr marL="68580" marR="68580" marT="34290" marB="34290" anchor="ctr">
                    <a:noFill/>
                  </a:tcPr>
                </a:tc>
                <a:tc>
                  <a:txBody>
                    <a:bodyPr/>
                    <a:lstStyle/>
                    <a:p>
                      <a:r>
                        <a:rPr lang="es-MX" sz="1100">
                          <a:effectLst/>
                        </a:rPr>
                        <a:t>Recuerdan las salidas anteriores como entrada</a:t>
                      </a:r>
                    </a:p>
                  </a:txBody>
                  <a:tcPr marL="68580" marR="68580" marT="34290" marB="34290" anchor="ctr">
                    <a:noFill/>
                  </a:tcPr>
                </a:tc>
                <a:extLst>
                  <a:ext uri="{0D108BD9-81ED-4DB2-BD59-A6C34878D82A}">
                    <a16:rowId xmlns:a16="http://schemas.microsoft.com/office/drawing/2014/main" val="3832472284"/>
                  </a:ext>
                </a:extLst>
              </a:tr>
              <a:tr h="392033">
                <a:tc>
                  <a:txBody>
                    <a:bodyPr/>
                    <a:lstStyle/>
                    <a:p>
                      <a:r>
                        <a:rPr lang="es-MX" sz="1100">
                          <a:effectLst/>
                        </a:rPr>
                        <a:t>Tratan una secuencia de datos de una sola vez</a:t>
                      </a:r>
                    </a:p>
                  </a:txBody>
                  <a:tcPr marL="68580" marR="68580" marT="34290" marB="34290" anchor="ctr">
                    <a:noFill/>
                  </a:tcPr>
                </a:tc>
                <a:tc>
                  <a:txBody>
                    <a:bodyPr/>
                    <a:lstStyle/>
                    <a:p>
                      <a:r>
                        <a:rPr lang="es-MX" sz="1100" dirty="0">
                          <a:effectLst/>
                        </a:rPr>
                        <a:t>Pueden tratar secuencias muy largas, elemento a elemento</a:t>
                      </a:r>
                    </a:p>
                  </a:txBody>
                  <a:tcPr marL="68580" marR="68580" marT="34290" marB="34290" anchor="ctr">
                    <a:noFill/>
                  </a:tcPr>
                </a:tc>
                <a:extLst>
                  <a:ext uri="{0D108BD9-81ED-4DB2-BD59-A6C34878D82A}">
                    <a16:rowId xmlns:a16="http://schemas.microsoft.com/office/drawing/2014/main" val="2755483991"/>
                  </a:ext>
                </a:extLst>
              </a:tr>
            </a:tbl>
          </a:graphicData>
        </a:graphic>
      </p:graphicFrame>
    </p:spTree>
    <p:extLst>
      <p:ext uri="{BB962C8B-B14F-4D97-AF65-F5344CB8AC3E}">
        <p14:creationId xmlns:p14="http://schemas.microsoft.com/office/powerpoint/2010/main" val="4259205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3234C-1D4F-29ED-8CC8-6BD0AE18BF15}"/>
              </a:ext>
            </a:extLst>
          </p:cNvPr>
          <p:cNvSpPr>
            <a:spLocks noGrp="1"/>
          </p:cNvSpPr>
          <p:nvPr>
            <p:ph type="title"/>
          </p:nvPr>
        </p:nvSpPr>
        <p:spPr/>
        <p:txBody>
          <a:bodyPr/>
          <a:lstStyle/>
          <a:p>
            <a:pPr lvl="0">
              <a:lnSpc>
                <a:spcPct val="100000"/>
              </a:lnSpc>
              <a:defRPr cap="all"/>
            </a:pPr>
            <a:r>
              <a:rPr lang="en-US" sz="2100" dirty="0">
                <a:solidFill>
                  <a:schemeClr val="bg1"/>
                </a:solidFill>
                <a:latin typeface="Calibri" panose="020F0502020204030204" pitchFamily="34" charset="0"/>
                <a:cs typeface="Calibri" panose="020F0502020204030204" pitchFamily="34" charset="0"/>
              </a:rPr>
              <a:t>REDES NEURONALES RECURRENTES (RNN)</a:t>
            </a:r>
          </a:p>
        </p:txBody>
      </p:sp>
      <p:sp>
        <p:nvSpPr>
          <p:cNvPr id="7" name="Marcador de contenido 6">
            <a:extLst>
              <a:ext uri="{FF2B5EF4-FFF2-40B4-BE49-F238E27FC236}">
                <a16:creationId xmlns:a16="http://schemas.microsoft.com/office/drawing/2014/main" id="{A50A0978-AFE5-36D9-CF41-B471B87DDD3C}"/>
              </a:ext>
            </a:extLst>
          </p:cNvPr>
          <p:cNvSpPr>
            <a:spLocks noGrp="1"/>
          </p:cNvSpPr>
          <p:nvPr>
            <p:ph idx="4294967295"/>
          </p:nvPr>
        </p:nvSpPr>
        <p:spPr>
          <a:xfrm>
            <a:off x="119575" y="1121830"/>
            <a:ext cx="8270875" cy="3012118"/>
          </a:xfrm>
        </p:spPr>
        <p:txBody>
          <a:bodyPr>
            <a:normAutofit fontScale="85000" lnSpcReduction="20000"/>
          </a:bodyPr>
          <a:lstStyle/>
          <a:p>
            <a:pPr marL="0" indent="0" algn="just">
              <a:buNone/>
            </a:pPr>
            <a:r>
              <a:rPr lang="es-MX" b="1" dirty="0">
                <a:solidFill>
                  <a:schemeClr val="tx1"/>
                </a:solidFill>
              </a:rPr>
              <a:t>¿CÓMO FUNCIONAN LAS RNN?</a:t>
            </a:r>
          </a:p>
          <a:p>
            <a:pPr marL="0" indent="0" algn="just">
              <a:buNone/>
            </a:pPr>
            <a:endParaRPr lang="es-MX" b="1" dirty="0">
              <a:solidFill>
                <a:schemeClr val="tx1"/>
              </a:solidFill>
            </a:endParaRPr>
          </a:p>
          <a:p>
            <a:pPr algn="just"/>
            <a:r>
              <a:rPr lang="es-MX" dirty="0">
                <a:solidFill>
                  <a:schemeClr val="tx1"/>
                </a:solidFill>
              </a:rPr>
              <a:t>Las RNN son redes neuronales que pueden procesar datos secuenciales, como texto, audio o datos de series temporales.</a:t>
            </a:r>
          </a:p>
          <a:p>
            <a:pPr algn="just"/>
            <a:r>
              <a:rPr lang="es-MX" dirty="0">
                <a:solidFill>
                  <a:schemeClr val="tx1"/>
                </a:solidFill>
              </a:rPr>
              <a:t>Contienen un "estado oculto" que se pasa de un elemento en la secuencia al siguiente, lo que permite a la red recordar información de elementos anteriores.</a:t>
            </a:r>
          </a:p>
          <a:p>
            <a:pPr algn="just"/>
            <a:r>
              <a:rPr lang="es-MX" dirty="0">
                <a:solidFill>
                  <a:schemeClr val="tx1"/>
                </a:solidFill>
              </a:rPr>
              <a:t>En cada paso de tiempo, la RNN toma una entrada y el estado oculto actual, y produce una salida y un nuevo estado oculto.</a:t>
            </a:r>
          </a:p>
          <a:p>
            <a:pPr algn="just"/>
            <a:r>
              <a:rPr lang="es-MX" dirty="0">
                <a:solidFill>
                  <a:schemeClr val="tx1"/>
                </a:solidFill>
              </a:rPr>
              <a:t>La salida y el nuevo estado oculto se utilizan como entrada para el siguiente paso de tiempo, y este proceso continúa hasta que se ha procesado toda la secuencia.</a:t>
            </a:r>
          </a:p>
          <a:p>
            <a:pPr algn="just"/>
            <a:r>
              <a:rPr lang="es-MX" dirty="0">
                <a:solidFill>
                  <a:schemeClr val="tx1"/>
                </a:solidFill>
              </a:rPr>
              <a:t>Las RNN son adecuadas para tareas que involucran secuencias de longitud variable y para mantener el estado a través de elementos.</a:t>
            </a:r>
            <a:endParaRPr lang="es-ES" dirty="0">
              <a:solidFill>
                <a:schemeClr val="tx1"/>
              </a:solidFill>
            </a:endParaRPr>
          </a:p>
        </p:txBody>
      </p:sp>
    </p:spTree>
    <p:extLst>
      <p:ext uri="{BB962C8B-B14F-4D97-AF65-F5344CB8AC3E}">
        <p14:creationId xmlns:p14="http://schemas.microsoft.com/office/powerpoint/2010/main" val="1274318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contenido 13" descr="Diagrama&#10;&#10;Descripción generada automáticamente">
            <a:extLst>
              <a:ext uri="{FF2B5EF4-FFF2-40B4-BE49-F238E27FC236}">
                <a16:creationId xmlns:a16="http://schemas.microsoft.com/office/drawing/2014/main" id="{885C933E-11CA-0565-20D3-0791A969AEF7}"/>
              </a:ext>
            </a:extLst>
          </p:cNvPr>
          <p:cNvPicPr>
            <a:picLocks noGrp="1" noChangeAspect="1"/>
          </p:cNvPicPr>
          <p:nvPr>
            <p:ph idx="4294967295"/>
          </p:nvPr>
        </p:nvPicPr>
        <p:blipFill>
          <a:blip r:embed="rId3"/>
          <a:stretch>
            <a:fillRect/>
          </a:stretch>
        </p:blipFill>
        <p:spPr>
          <a:xfrm>
            <a:off x="752622" y="1634976"/>
            <a:ext cx="3425825" cy="3062287"/>
          </a:xfrm>
        </p:spPr>
      </p:pic>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E39EFB49-E6EB-D93E-36E0-4A09410DF50D}"/>
                  </a:ext>
                </a:extLst>
              </p:cNvPr>
              <p:cNvSpPr txBox="1"/>
              <p:nvPr/>
            </p:nvSpPr>
            <p:spPr>
              <a:xfrm>
                <a:off x="4482060" y="2321241"/>
                <a:ext cx="4260954" cy="1689758"/>
              </a:xfrm>
              <a:prstGeom prst="rect">
                <a:avLst/>
              </a:prstGeom>
              <a:noFill/>
            </p:spPr>
            <p:txBody>
              <a:bodyPr wrap="square">
                <a:spAutoFit/>
              </a:bodyPr>
              <a:lstStyle/>
              <a:p>
                <a:pPr algn="just">
                  <a:lnSpc>
                    <a:spcPct val="150000"/>
                  </a:lnSpc>
                </a:pPr>
                <a14:m>
                  <m:oMath xmlns:m="http://schemas.openxmlformats.org/officeDocument/2006/math">
                    <m:sSub>
                      <m:sSubPr>
                        <m:ctrlPr>
                          <a:rPr lang="es-ES" sz="1050" i="1" spc="-4">
                            <a:latin typeface="Cambria Math" panose="02040503050406030204" pitchFamily="18" charset="0"/>
                            <a:ea typeface="SimSun" panose="02010600030101010101" pitchFamily="2" charset="-122"/>
                          </a:rPr>
                        </m:ctrlPr>
                      </m:sSubPr>
                      <m:e>
                        <m:r>
                          <a:rPr lang="en-US" sz="1050" i="1" spc="-4">
                            <a:latin typeface="Cambria Math" panose="02040503050406030204" pitchFamily="18" charset="0"/>
                            <a:ea typeface="SimSun" panose="02010600030101010101" pitchFamily="2" charset="-122"/>
                          </a:rPr>
                          <m:t>𝑥</m:t>
                        </m:r>
                      </m:e>
                      <m:sub>
                        <m:r>
                          <a:rPr lang="en-US" sz="105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entrada.</a:t>
                </a:r>
              </a:p>
              <a:p>
                <a:pPr algn="just">
                  <a:lnSpc>
                    <a:spcPct val="150000"/>
                  </a:lnSpc>
                </a:pPr>
                <a14:m>
                  <m:oMath xmlns:m="http://schemas.openxmlformats.org/officeDocument/2006/math">
                    <m:sSub>
                      <m:sSubPr>
                        <m:ctrlPr>
                          <a:rPr lang="es-ES" sz="1200" i="1" spc="-4">
                            <a:latin typeface="Cambria Math" panose="02040503050406030204" pitchFamily="18" charset="0"/>
                            <a:ea typeface="SimSun" panose="02010600030101010101" pitchFamily="2" charset="-122"/>
                          </a:rPr>
                        </m:ctrlPr>
                      </m:sSubPr>
                      <m:e>
                        <m:r>
                          <a:rPr lang="en-US" sz="1200" i="1" spc="-4">
                            <a:latin typeface="Cambria Math" panose="02040503050406030204" pitchFamily="18" charset="0"/>
                            <a:ea typeface="SimSun" panose="02010600030101010101" pitchFamily="2" charset="-122"/>
                          </a:rPr>
                          <m:t>h</m:t>
                        </m:r>
                      </m:e>
                      <m:sub>
                        <m:r>
                          <a:rPr lang="es-MX" sz="120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capa oculta.</a:t>
                </a:r>
              </a:p>
              <a:p>
                <a:pPr algn="just">
                  <a:lnSpc>
                    <a:spcPct val="150000"/>
                  </a:lnSpc>
                </a:pPr>
                <a:r>
                  <a:rPr lang="es-ES" sz="1200" i="1" dirty="0" err="1">
                    <a:latin typeface="Arial" panose="020B0604020202020204" pitchFamily="34" charset="0"/>
                    <a:ea typeface="SimSun" panose="02010600030101010101" pitchFamily="2" charset="-122"/>
                    <a:cs typeface="Arial" panose="020B0604020202020204" pitchFamily="34" charset="0"/>
                  </a:rPr>
                  <a:t>tanh</a:t>
                </a:r>
                <a:r>
                  <a:rPr lang="es-ES" sz="1200" i="1" dirty="0">
                    <a:latin typeface="Arial" panose="020B0604020202020204" pitchFamily="34" charset="0"/>
                    <a:ea typeface="SimSun" panose="02010600030101010101" pitchFamily="2" charset="-122"/>
                    <a:cs typeface="Arial" panose="020B0604020202020204" pitchFamily="34" charset="0"/>
                  </a:rPr>
                  <a:t> </a:t>
                </a:r>
                <a:r>
                  <a:rPr lang="en-US" sz="1200" dirty="0">
                    <a:latin typeface="Arial" panose="020B0604020202020204" pitchFamily="34" charset="0"/>
                    <a:ea typeface="SimSun" panose="02010600030101010101" pitchFamily="2" charset="-122"/>
                    <a:cs typeface="Arial" panose="020B0604020202020204" pitchFamily="34" charset="0"/>
                  </a:rPr>
                  <a:t>es la </a:t>
                </a:r>
                <a:r>
                  <a:rPr lang="en-US" sz="1200" dirty="0" err="1">
                    <a:latin typeface="Arial" panose="020B0604020202020204" pitchFamily="34" charset="0"/>
                    <a:ea typeface="SimSun" panose="02010600030101010101" pitchFamily="2" charset="-122"/>
                    <a:cs typeface="Arial" panose="020B0604020202020204" pitchFamily="34" charset="0"/>
                  </a:rPr>
                  <a:t>función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activación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tangente</a:t>
                </a:r>
                <a:r>
                  <a:rPr lang="en-US" sz="1200" dirty="0">
                    <a:latin typeface="Arial" panose="020B0604020202020204" pitchFamily="34" charset="0"/>
                    <a:ea typeface="SimSun" panose="02010600030101010101" pitchFamily="2" charset="-122"/>
                    <a:cs typeface="Arial" panose="020B0604020202020204" pitchFamily="34" charset="0"/>
                  </a:rPr>
                  <a:t> </a:t>
                </a:r>
                <a:r>
                  <a:rPr lang="en-US" sz="1200" dirty="0" err="1">
                    <a:latin typeface="Arial" panose="020B0604020202020204" pitchFamily="34" charset="0"/>
                    <a:ea typeface="SimSun" panose="02010600030101010101" pitchFamily="2" charset="-122"/>
                    <a:cs typeface="Arial" panose="020B0604020202020204" pitchFamily="34" charset="0"/>
                  </a:rPr>
                  <a:t>hiperbólica</a:t>
                </a:r>
                <a:r>
                  <a:rPr lang="en-US" sz="1200" dirty="0">
                    <a:latin typeface="Arial" panose="020B0604020202020204" pitchFamily="34" charset="0"/>
                    <a:ea typeface="SimSun" panose="02010600030101010101" pitchFamily="2" charset="-122"/>
                    <a:cs typeface="Arial" panose="020B0604020202020204" pitchFamily="34" charset="0"/>
                  </a:rPr>
                  <a:t> que se </a:t>
                </a:r>
                <a:r>
                  <a:rPr lang="es-MX" sz="1200" dirty="0">
                    <a:latin typeface="Arial" panose="020B0604020202020204" pitchFamily="34" charset="0"/>
                    <a:ea typeface="SimSun" panose="02010600030101010101" pitchFamily="2" charset="-122"/>
                    <a:cs typeface="Arial" panose="020B0604020202020204" pitchFamily="34" charset="0"/>
                  </a:rPr>
                  <a:t>utiliza para introducir no linealidad en la red y normalizar las salidas de las unidades ocultas.</a:t>
                </a:r>
                <a:r>
                  <a:rPr lang="en-US" sz="1200" dirty="0">
                    <a:latin typeface="Arial" panose="020B0604020202020204" pitchFamily="34" charset="0"/>
                    <a:ea typeface="SimSun" panose="02010600030101010101" pitchFamily="2" charset="-122"/>
                    <a:cs typeface="Arial" panose="020B0604020202020204" pitchFamily="34" charset="0"/>
                  </a:rPr>
                  <a:t> </a:t>
                </a:r>
                <a:endParaRPr lang="es-ES" sz="1200" i="1"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endParaRPr lang="en-US" sz="1050"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15" name="CuadroTexto 14">
                <a:extLst>
                  <a:ext uri="{FF2B5EF4-FFF2-40B4-BE49-F238E27FC236}">
                    <a16:creationId xmlns:a16="http://schemas.microsoft.com/office/drawing/2014/main" id="{E39EFB49-E6EB-D93E-36E0-4A09410DF50D}"/>
                  </a:ext>
                </a:extLst>
              </p:cNvPr>
              <p:cNvSpPr txBox="1">
                <a:spLocks noRot="1" noChangeAspect="1" noMove="1" noResize="1" noEditPoints="1" noAdjustHandles="1" noChangeArrowheads="1" noChangeShapeType="1" noTextEdit="1"/>
              </p:cNvSpPr>
              <p:nvPr/>
            </p:nvSpPr>
            <p:spPr>
              <a:xfrm>
                <a:off x="4482060" y="2321241"/>
                <a:ext cx="4260954" cy="1689758"/>
              </a:xfrm>
              <a:prstGeom prst="rect">
                <a:avLst/>
              </a:prstGeom>
              <a:blipFill>
                <a:blip r:embed="rId4"/>
                <a:stretch>
                  <a:fillRect r="-143"/>
                </a:stretch>
              </a:blipFill>
            </p:spPr>
            <p:txBody>
              <a:bodyPr/>
              <a:lstStyle/>
              <a:p>
                <a:r>
                  <a:rPr lang="es-CL">
                    <a:noFill/>
                  </a:rPr>
                  <a:t> </a:t>
                </a:r>
              </a:p>
            </p:txBody>
          </p:sp>
        </mc:Fallback>
      </mc:AlternateContent>
    </p:spTree>
    <p:extLst>
      <p:ext uri="{BB962C8B-B14F-4D97-AF65-F5344CB8AC3E}">
        <p14:creationId xmlns:p14="http://schemas.microsoft.com/office/powerpoint/2010/main" val="2886465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112542" y="200475"/>
            <a:ext cx="6541476" cy="572700"/>
          </a:xfrm>
        </p:spPr>
        <p:txBody>
          <a:bodyPr rtlCol="0">
            <a:normAutofit fontScale="90000"/>
          </a:bodyPr>
          <a:lstStyle/>
          <a:p>
            <a:pPr rtl="0"/>
            <a:r>
              <a:rPr lang="es-ES" dirty="0"/>
              <a:t>MEMORIAS A CORTO Y LARGO PLAZO(LSTM)</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654148" y="1673225"/>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239532" y="1762919"/>
            <a:ext cx="3651250" cy="2540000"/>
          </a:xfrm>
        </p:spPr>
        <p:txBody>
          <a:bodyPr>
            <a:normAutofit fontScale="85000" lnSpcReduction="10000"/>
          </a:bodyPr>
          <a:lstStyle/>
          <a:p>
            <a:pPr marL="0" indent="0" algn="ctr">
              <a:buNone/>
            </a:pPr>
            <a:r>
              <a:rPr lang="es-ES" i="1" dirty="0"/>
              <a:t>“LSTM (Long Short-</a:t>
            </a:r>
            <a:r>
              <a:rPr lang="es-ES" i="1" dirty="0" err="1"/>
              <a:t>term</a:t>
            </a:r>
            <a:r>
              <a:rPr lang="es-ES" i="1" dirty="0"/>
              <a:t> </a:t>
            </a:r>
            <a:r>
              <a:rPr lang="es-ES" i="1" dirty="0" err="1"/>
              <a:t>Memory</a:t>
            </a:r>
            <a:r>
              <a:rPr lang="es-ES" i="1" dirty="0"/>
              <a:t>) es un tipo especializado de arquitectura de redes neuronales recurrentes (RNN) diseñadas para abordar el problema de la desaparición del gradiente en el entrenamiento de redes neuronales, especialmente cuando se trabaja con secuencias largas.”</a:t>
            </a:r>
            <a:endParaRPr lang="es-ES" sz="1500" dirty="0"/>
          </a:p>
        </p:txBody>
      </p:sp>
    </p:spTree>
    <p:extLst>
      <p:ext uri="{BB962C8B-B14F-4D97-AF65-F5344CB8AC3E}">
        <p14:creationId xmlns:p14="http://schemas.microsoft.com/office/powerpoint/2010/main" val="2151031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3"/>
          <p:cNvSpPr/>
          <p:nvPr/>
        </p:nvSpPr>
        <p:spPr>
          <a:xfrm>
            <a:off x="1836975" y="1655113"/>
            <a:ext cx="482268" cy="190116"/>
          </a:xfrm>
          <a:prstGeom prst="rect">
            <a:avLst/>
          </a:prstGeom>
        </p:spPr>
        <p:txBody>
          <a:bodyPr>
            <a:prstTxWarp prst="textPlain">
              <a:avLst/>
            </a:prstTxWarp>
          </a:bodyPr>
          <a:lstStyle/>
          <a:p>
            <a:pPr lvl="0" algn="ctr"/>
            <a:r>
              <a:rPr b="1" i="0">
                <a:ln>
                  <a:noFill/>
                </a:ln>
                <a:solidFill>
                  <a:srgbClr val="CC00CC"/>
                </a:solidFill>
                <a:latin typeface="Sora"/>
              </a:rPr>
              <a:t>Daily</a:t>
            </a:r>
          </a:p>
        </p:txBody>
      </p:sp>
      <p:sp>
        <p:nvSpPr>
          <p:cNvPr id="496" name="Google Shape;496;p23"/>
          <p:cNvSpPr/>
          <p:nvPr/>
        </p:nvSpPr>
        <p:spPr>
          <a:xfrm>
            <a:off x="4851319" y="2426043"/>
            <a:ext cx="556315" cy="145575"/>
          </a:xfrm>
          <a:prstGeom prst="rect">
            <a:avLst/>
          </a:prstGeom>
        </p:spPr>
        <p:txBody>
          <a:bodyPr>
            <a:prstTxWarp prst="textPlain">
              <a:avLst/>
            </a:prstTxWarp>
          </a:bodyPr>
          <a:lstStyle/>
          <a:p>
            <a:pPr lvl="0" algn="ctr"/>
            <a:r>
              <a:rPr b="1" i="0">
                <a:ln>
                  <a:noFill/>
                </a:ln>
                <a:solidFill>
                  <a:srgbClr val="CC00CC"/>
                </a:solidFill>
                <a:latin typeface="Sora"/>
              </a:rPr>
              <a:t>Break</a:t>
            </a:r>
          </a:p>
        </p:txBody>
      </p:sp>
      <p:sp>
        <p:nvSpPr>
          <p:cNvPr id="497" name="Google Shape;497;p23"/>
          <p:cNvSpPr txBox="1"/>
          <p:nvPr/>
        </p:nvSpPr>
        <p:spPr>
          <a:xfrm>
            <a:off x="4718094" y="2527279"/>
            <a:ext cx="2211900" cy="181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 sz="1100">
                <a:solidFill>
                  <a:srgbClr val="004987"/>
                </a:solidFill>
                <a:latin typeface="Sora Medium"/>
                <a:ea typeface="Sora Medium"/>
                <a:cs typeface="Sora Medium"/>
                <a:sym typeface="Sora Medium"/>
              </a:rPr>
              <a:t>20 minutos de descanso</a:t>
            </a:r>
            <a:endParaRPr sz="1100">
              <a:solidFill>
                <a:srgbClr val="004987"/>
              </a:solidFill>
              <a:latin typeface="Work Sans Medium"/>
              <a:ea typeface="Work Sans Medium"/>
              <a:cs typeface="Work Sans Medium"/>
              <a:sym typeface="Work Sans Medium"/>
            </a:endParaRPr>
          </a:p>
        </p:txBody>
      </p:sp>
      <p:sp>
        <p:nvSpPr>
          <p:cNvPr id="498" name="Google Shape;498;p23"/>
          <p:cNvSpPr/>
          <p:nvPr/>
        </p:nvSpPr>
        <p:spPr>
          <a:xfrm>
            <a:off x="4851319" y="3029015"/>
            <a:ext cx="1561923" cy="196864"/>
          </a:xfrm>
          <a:prstGeom prst="rect">
            <a:avLst/>
          </a:prstGeom>
        </p:spPr>
        <p:txBody>
          <a:bodyPr>
            <a:prstTxWarp prst="textPlain">
              <a:avLst/>
            </a:prstTxWarp>
          </a:bodyPr>
          <a:lstStyle/>
          <a:p>
            <a:pPr lvl="0" algn="ctr"/>
            <a:r>
              <a:rPr b="1" i="0">
                <a:ln>
                  <a:noFill/>
                </a:ln>
                <a:solidFill>
                  <a:srgbClr val="CC00CC"/>
                </a:solidFill>
                <a:latin typeface="Sora"/>
              </a:rPr>
              <a:t>Próximos pasos</a:t>
            </a:r>
          </a:p>
        </p:txBody>
      </p:sp>
      <p:sp>
        <p:nvSpPr>
          <p:cNvPr id="499" name="Google Shape;499;p23"/>
          <p:cNvSpPr txBox="1"/>
          <p:nvPr/>
        </p:nvSpPr>
        <p:spPr>
          <a:xfrm>
            <a:off x="4718094" y="3138397"/>
            <a:ext cx="2026800" cy="360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 sz="1100">
                <a:solidFill>
                  <a:srgbClr val="004987"/>
                </a:solidFill>
                <a:latin typeface="Sora Medium"/>
                <a:ea typeface="Sora Medium"/>
                <a:cs typeface="Sora Medium"/>
                <a:sym typeface="Sora Medium"/>
              </a:rPr>
              <a:t>Proyecto, dudas y cierre</a:t>
            </a:r>
            <a:endParaRPr sz="1100">
              <a:solidFill>
                <a:srgbClr val="004987"/>
              </a:solidFill>
              <a:latin typeface="Sora Medium"/>
              <a:ea typeface="Sora Medium"/>
              <a:cs typeface="Sora Medium"/>
              <a:sym typeface="Sora Medium"/>
            </a:endParaRPr>
          </a:p>
        </p:txBody>
      </p:sp>
      <p:sp>
        <p:nvSpPr>
          <p:cNvPr id="500" name="Google Shape;500;p23"/>
          <p:cNvSpPr/>
          <p:nvPr/>
        </p:nvSpPr>
        <p:spPr>
          <a:xfrm>
            <a:off x="1836975" y="2857550"/>
            <a:ext cx="2202504" cy="190116"/>
          </a:xfrm>
          <a:prstGeom prst="rect">
            <a:avLst/>
          </a:prstGeom>
        </p:spPr>
        <p:txBody>
          <a:bodyPr>
            <a:prstTxWarp prst="textPlain">
              <a:avLst/>
            </a:prstTxWarp>
          </a:bodyPr>
          <a:lstStyle/>
          <a:p>
            <a:pPr lvl="0" algn="ctr"/>
            <a:r>
              <a:rPr b="1" i="0">
                <a:ln>
                  <a:noFill/>
                </a:ln>
                <a:solidFill>
                  <a:srgbClr val="CC00CC"/>
                </a:solidFill>
                <a:latin typeface="Sora"/>
              </a:rPr>
              <a:t>Diferencia CNN y RNN</a:t>
            </a:r>
          </a:p>
        </p:txBody>
      </p:sp>
      <p:sp>
        <p:nvSpPr>
          <p:cNvPr id="501" name="Google Shape;501;p23"/>
          <p:cNvSpPr txBox="1"/>
          <p:nvPr/>
        </p:nvSpPr>
        <p:spPr>
          <a:xfrm>
            <a:off x="1701900" y="1756350"/>
            <a:ext cx="2211900" cy="3432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 sz="1100">
                <a:solidFill>
                  <a:srgbClr val="004987"/>
                </a:solidFill>
                <a:latin typeface="Sora Medium"/>
                <a:ea typeface="Sora Medium"/>
                <a:cs typeface="Sora Medium"/>
                <a:sym typeface="Sora Medium"/>
              </a:rPr>
              <a:t>Dudas y progreso de la semana</a:t>
            </a:r>
            <a:endParaRPr sz="1100">
              <a:solidFill>
                <a:srgbClr val="004987"/>
              </a:solidFill>
              <a:latin typeface="Work Sans Medium"/>
              <a:ea typeface="Work Sans Medium"/>
              <a:cs typeface="Work Sans Medium"/>
              <a:sym typeface="Work Sans Medium"/>
            </a:endParaRPr>
          </a:p>
        </p:txBody>
      </p:sp>
      <p:sp>
        <p:nvSpPr>
          <p:cNvPr id="502" name="Google Shape;502;p23"/>
          <p:cNvSpPr/>
          <p:nvPr/>
        </p:nvSpPr>
        <p:spPr>
          <a:xfrm>
            <a:off x="1836975" y="3310902"/>
            <a:ext cx="2244927" cy="151938"/>
          </a:xfrm>
          <a:prstGeom prst="rect">
            <a:avLst/>
          </a:prstGeom>
        </p:spPr>
        <p:txBody>
          <a:bodyPr>
            <a:prstTxWarp prst="textPlain">
              <a:avLst/>
            </a:prstTxWarp>
          </a:bodyPr>
          <a:lstStyle/>
          <a:p>
            <a:pPr lvl="0" algn="ctr"/>
            <a:r>
              <a:rPr b="1" i="0">
                <a:ln>
                  <a:noFill/>
                </a:ln>
                <a:solidFill>
                  <a:srgbClr val="CC00CC"/>
                </a:solidFill>
                <a:latin typeface="Sora"/>
              </a:rPr>
              <a:t>Entendiendo un tensor</a:t>
            </a:r>
          </a:p>
        </p:txBody>
      </p:sp>
      <p:sp>
        <p:nvSpPr>
          <p:cNvPr id="503" name="Google Shape;503;p23"/>
          <p:cNvSpPr/>
          <p:nvPr/>
        </p:nvSpPr>
        <p:spPr>
          <a:xfrm>
            <a:off x="4851319" y="1600082"/>
            <a:ext cx="2408832" cy="151938"/>
          </a:xfrm>
          <a:prstGeom prst="rect">
            <a:avLst/>
          </a:prstGeom>
        </p:spPr>
        <p:txBody>
          <a:bodyPr>
            <a:prstTxWarp prst="textPlain">
              <a:avLst/>
            </a:prstTxWarp>
          </a:bodyPr>
          <a:lstStyle/>
          <a:p>
            <a:pPr lvl="0" algn="ctr"/>
            <a:r>
              <a:rPr b="1" i="0">
                <a:ln>
                  <a:noFill/>
                </a:ln>
                <a:solidFill>
                  <a:srgbClr val="CC00CC"/>
                </a:solidFill>
                <a:latin typeface="Sora"/>
              </a:rPr>
              <a:t>Funcionamiento de RNN</a:t>
            </a:r>
          </a:p>
        </p:txBody>
      </p:sp>
      <p:sp>
        <p:nvSpPr>
          <p:cNvPr id="504" name="Google Shape;504;p23"/>
          <p:cNvSpPr/>
          <p:nvPr/>
        </p:nvSpPr>
        <p:spPr>
          <a:xfrm>
            <a:off x="1836975" y="2407485"/>
            <a:ext cx="2327844" cy="186838"/>
          </a:xfrm>
          <a:prstGeom prst="rect">
            <a:avLst/>
          </a:prstGeom>
        </p:spPr>
        <p:txBody>
          <a:bodyPr>
            <a:prstTxWarp prst="textPlain">
              <a:avLst/>
            </a:prstTxWarp>
          </a:bodyPr>
          <a:lstStyle/>
          <a:p>
            <a:pPr lvl="0" algn="ctr"/>
            <a:r>
              <a:rPr b="1" i="0">
                <a:ln>
                  <a:noFill/>
                </a:ln>
                <a:solidFill>
                  <a:srgbClr val="CC00CC"/>
                </a:solidFill>
                <a:latin typeface="Sora"/>
              </a:rPr>
              <a:t>Memoria de corto plazo</a:t>
            </a:r>
          </a:p>
        </p:txBody>
      </p:sp>
      <p:sp>
        <p:nvSpPr>
          <p:cNvPr id="505" name="Google Shape;505;p23"/>
          <p:cNvSpPr txBox="1"/>
          <p:nvPr/>
        </p:nvSpPr>
        <p:spPr>
          <a:xfrm>
            <a:off x="4718094" y="1752009"/>
            <a:ext cx="2409000" cy="415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 sz="1100">
                <a:solidFill>
                  <a:srgbClr val="004987"/>
                </a:solidFill>
                <a:latin typeface="Sora Medium"/>
                <a:ea typeface="Sora Medium"/>
                <a:cs typeface="Sora Medium"/>
                <a:sym typeface="Sora Medium"/>
              </a:rPr>
              <a:t>RNN en Python con Keras</a:t>
            </a:r>
            <a:endParaRPr sz="1100">
              <a:solidFill>
                <a:srgbClr val="004987"/>
              </a:solidFill>
              <a:latin typeface="Work Sans Medium"/>
              <a:ea typeface="Work Sans Medium"/>
              <a:cs typeface="Work Sans Medium"/>
              <a:sym typeface="Work Sans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LSTM</a:t>
            </a:r>
          </a:p>
        </p:txBody>
      </p:sp>
      <p:graphicFrame>
        <p:nvGraphicFramePr>
          <p:cNvPr id="7" name="Marcador de contenido 2">
            <a:extLst>
              <a:ext uri="{FF2B5EF4-FFF2-40B4-BE49-F238E27FC236}">
                <a16:creationId xmlns:a16="http://schemas.microsoft.com/office/drawing/2014/main" id="{7E5ACBE3-FFC6-BDA2-DE31-8F335A157B8C}"/>
              </a:ext>
            </a:extLst>
          </p:cNvPr>
          <p:cNvGraphicFramePr>
            <a:graphicFrameLocks noGrp="1"/>
          </p:cNvGraphicFramePr>
          <p:nvPr>
            <p:ph idx="4294967295"/>
            <p:extLst>
              <p:ext uri="{D42A27DB-BD31-4B8C-83A1-F6EECF244321}">
                <p14:modId xmlns:p14="http://schemas.microsoft.com/office/powerpoint/2010/main" val="3327218236"/>
              </p:ext>
            </p:extLst>
          </p:nvPr>
        </p:nvGraphicFramePr>
        <p:xfrm>
          <a:off x="0" y="986401"/>
          <a:ext cx="8470900" cy="33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4922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LSTM</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311700" y="1065384"/>
            <a:ext cx="8270875" cy="760413"/>
          </a:xfrm>
        </p:spPr>
        <p:txBody>
          <a:bodyPr>
            <a:normAutofit fontScale="62500" lnSpcReduction="20000"/>
          </a:bodyPr>
          <a:lstStyle/>
          <a:p>
            <a:pPr marL="0" indent="0">
              <a:buNone/>
            </a:pPr>
            <a:r>
              <a:rPr lang="es-ES" dirty="0"/>
              <a:t>La arquitectura de una LSTM consta de una serie de unidades de memoria llamadas celdas LSTM. Cada celda LSTM contiene tres puertas principales, Estas puertas controlan qué información se debe olvidar, qué nueva información se debe ingresar en la celda de memoria y qué información se debe enviar como salida de la celda:</a:t>
            </a:r>
          </a:p>
        </p:txBody>
      </p:sp>
      <p:graphicFrame>
        <p:nvGraphicFramePr>
          <p:cNvPr id="7" name="Marcador de contenido 2">
            <a:extLst>
              <a:ext uri="{FF2B5EF4-FFF2-40B4-BE49-F238E27FC236}">
                <a16:creationId xmlns:a16="http://schemas.microsoft.com/office/drawing/2014/main" id="{6F7E90B9-DD6F-276F-A157-7EDF724939D8}"/>
              </a:ext>
            </a:extLst>
          </p:cNvPr>
          <p:cNvGraphicFramePr>
            <a:graphicFrameLocks/>
          </p:cNvGraphicFramePr>
          <p:nvPr>
            <p:extLst>
              <p:ext uri="{D42A27DB-BD31-4B8C-83A1-F6EECF244321}">
                <p14:modId xmlns:p14="http://schemas.microsoft.com/office/powerpoint/2010/main" val="3282890642"/>
              </p:ext>
            </p:extLst>
          </p:nvPr>
        </p:nvGraphicFramePr>
        <p:xfrm>
          <a:off x="311700" y="1663638"/>
          <a:ext cx="8469630" cy="315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3183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LSTM</a:t>
            </a:r>
          </a:p>
        </p:txBody>
      </p:sp>
      <p:pic>
        <p:nvPicPr>
          <p:cNvPr id="14" name="Marcador de contenido 13" descr="Diagrama, Esquemático&#10;&#10;Descripción generada automáticamente">
            <a:extLst>
              <a:ext uri="{FF2B5EF4-FFF2-40B4-BE49-F238E27FC236}">
                <a16:creationId xmlns:a16="http://schemas.microsoft.com/office/drawing/2014/main" id="{1D39B945-0E8A-30BE-AA6E-C5C48DD81505}"/>
              </a:ext>
            </a:extLst>
          </p:cNvPr>
          <p:cNvPicPr>
            <a:picLocks noGrp="1" noChangeAspect="1"/>
          </p:cNvPicPr>
          <p:nvPr>
            <p:ph idx="4294967295"/>
          </p:nvPr>
        </p:nvPicPr>
        <p:blipFill>
          <a:blip r:embed="rId2"/>
          <a:stretch>
            <a:fillRect/>
          </a:stretch>
        </p:blipFill>
        <p:spPr>
          <a:xfrm>
            <a:off x="626012" y="1340387"/>
            <a:ext cx="3590925" cy="3138488"/>
          </a:xfrm>
        </p:spPr>
      </p:pic>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C3495590-5259-21F4-D583-6905ABC24122}"/>
                  </a:ext>
                </a:extLst>
              </p:cNvPr>
              <p:cNvSpPr txBox="1"/>
              <p:nvPr/>
            </p:nvSpPr>
            <p:spPr>
              <a:xfrm>
                <a:off x="4373727" y="1997800"/>
                <a:ext cx="4260954" cy="1966757"/>
              </a:xfrm>
              <a:prstGeom prst="rect">
                <a:avLst/>
              </a:prstGeom>
              <a:noFill/>
            </p:spPr>
            <p:txBody>
              <a:bodyPr wrap="square">
                <a:spAutoFit/>
              </a:bodyPr>
              <a:lstStyle/>
              <a:p>
                <a:pPr algn="just">
                  <a:lnSpc>
                    <a:spcPct val="150000"/>
                  </a:lnSpc>
                </a:pPr>
                <a14:m>
                  <m:oMath xmlns:m="http://schemas.openxmlformats.org/officeDocument/2006/math">
                    <m:sSub>
                      <m:sSubPr>
                        <m:ctrlPr>
                          <a:rPr lang="es-ES" sz="1050" i="1" spc="-4">
                            <a:latin typeface="Cambria Math" panose="02040503050406030204" pitchFamily="18" charset="0"/>
                            <a:ea typeface="SimSun" panose="02010600030101010101" pitchFamily="2" charset="-122"/>
                          </a:rPr>
                        </m:ctrlPr>
                      </m:sSubPr>
                      <m:e>
                        <m:r>
                          <a:rPr lang="en-US" sz="1050" i="1" spc="-4">
                            <a:latin typeface="Cambria Math" panose="02040503050406030204" pitchFamily="18" charset="0"/>
                            <a:ea typeface="SimSun" panose="02010600030101010101" pitchFamily="2" charset="-122"/>
                          </a:rPr>
                          <m:t>𝑥</m:t>
                        </m:r>
                      </m:e>
                      <m:sub>
                        <m:r>
                          <a:rPr lang="en-US" sz="105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entrada.</a:t>
                </a:r>
              </a:p>
              <a:p>
                <a:pPr algn="just">
                  <a:lnSpc>
                    <a:spcPct val="150000"/>
                  </a:lnSpc>
                </a:pPr>
                <a14:m>
                  <m:oMath xmlns:m="http://schemas.openxmlformats.org/officeDocument/2006/math">
                    <m:sSub>
                      <m:sSubPr>
                        <m:ctrlPr>
                          <a:rPr lang="es-ES" sz="1200" i="1" spc="-4">
                            <a:latin typeface="Cambria Math" panose="02040503050406030204" pitchFamily="18" charset="0"/>
                            <a:ea typeface="SimSun" panose="02010600030101010101" pitchFamily="2" charset="-122"/>
                          </a:rPr>
                        </m:ctrlPr>
                      </m:sSubPr>
                      <m:e>
                        <m:r>
                          <a:rPr lang="en-US" sz="1200" i="1" spc="-4">
                            <a:latin typeface="Cambria Math" panose="02040503050406030204" pitchFamily="18" charset="0"/>
                            <a:ea typeface="SimSun" panose="02010600030101010101" pitchFamily="2" charset="-122"/>
                          </a:rPr>
                          <m:t>h</m:t>
                        </m:r>
                      </m:e>
                      <m:sub>
                        <m:r>
                          <a:rPr lang="es-MX" sz="120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capa oculta.</a:t>
                </a:r>
              </a:p>
              <a:p>
                <a:pPr algn="just">
                  <a:lnSpc>
                    <a:spcPct val="150000"/>
                  </a:lnSpc>
                </a:pPr>
                <a14:m>
                  <m:oMath xmlns:m="http://schemas.openxmlformats.org/officeDocument/2006/math">
                    <m:r>
                      <m:rPr>
                        <m:sty m:val="p"/>
                      </m:rPr>
                      <a:rPr lang="el-GR" sz="1200" i="1" spc="-4">
                        <a:latin typeface="Cambria Math" panose="02040503050406030204" pitchFamily="18" charset="0"/>
                        <a:ea typeface="SimSun" panose="02010600030101010101" pitchFamily="2" charset="-122"/>
                      </a:rPr>
                      <m:t>σ</m:t>
                    </m:r>
                    <m:r>
                      <a:rPr lang="el-GR" sz="1200" i="1" spc="-4">
                        <a:latin typeface="Cambria Math" panose="02040503050406030204" pitchFamily="18" charset="0"/>
                        <a:ea typeface="SimSun" panose="02010600030101010101" pitchFamily="2" charset="-122"/>
                      </a:rPr>
                      <m:t> </m:t>
                    </m:r>
                  </m:oMath>
                </a14:m>
                <a:r>
                  <a:rPr lang="en-US" sz="1200" dirty="0">
                    <a:latin typeface="Arial" panose="020B0604020202020204" pitchFamily="34" charset="0"/>
                    <a:ea typeface="SimSun" panose="02010600030101010101" pitchFamily="2" charset="-122"/>
                    <a:cs typeface="Arial" panose="020B0604020202020204" pitchFamily="34" charset="0"/>
                  </a:rPr>
                  <a:t>es </a:t>
                </a:r>
                <a:r>
                  <a:rPr lang="es-MX" sz="1200" dirty="0">
                    <a:latin typeface="Arial" panose="020B0604020202020204" pitchFamily="34" charset="0"/>
                    <a:ea typeface="SimSun" panose="02010600030101010101" pitchFamily="2" charset="-122"/>
                    <a:cs typeface="Arial" panose="020B0604020202020204" pitchFamily="34" charset="0"/>
                  </a:rPr>
                  <a:t>la función de activación de la capa.</a:t>
                </a:r>
                <a:endParaRPr lang="es-ES" sz="1200"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r>
                  <a:rPr lang="es-ES" sz="1200" i="1" dirty="0" err="1">
                    <a:latin typeface="Arial" panose="020B0604020202020204" pitchFamily="34" charset="0"/>
                    <a:ea typeface="SimSun" panose="02010600030101010101" pitchFamily="2" charset="-122"/>
                    <a:cs typeface="Arial" panose="020B0604020202020204" pitchFamily="34" charset="0"/>
                  </a:rPr>
                  <a:t>tanh</a:t>
                </a:r>
                <a:r>
                  <a:rPr lang="es-ES" sz="1200" i="1" dirty="0">
                    <a:latin typeface="Arial" panose="020B0604020202020204" pitchFamily="34" charset="0"/>
                    <a:ea typeface="SimSun" panose="02010600030101010101" pitchFamily="2" charset="-122"/>
                    <a:cs typeface="Arial" panose="020B0604020202020204" pitchFamily="34" charset="0"/>
                  </a:rPr>
                  <a:t> </a:t>
                </a:r>
                <a:r>
                  <a:rPr lang="en-US" sz="1200" dirty="0">
                    <a:latin typeface="Arial" panose="020B0604020202020204" pitchFamily="34" charset="0"/>
                    <a:ea typeface="SimSun" panose="02010600030101010101" pitchFamily="2" charset="-122"/>
                    <a:cs typeface="Arial" panose="020B0604020202020204" pitchFamily="34" charset="0"/>
                  </a:rPr>
                  <a:t>es la </a:t>
                </a:r>
                <a:r>
                  <a:rPr lang="en-US" sz="1200" dirty="0" err="1">
                    <a:latin typeface="Arial" panose="020B0604020202020204" pitchFamily="34" charset="0"/>
                    <a:ea typeface="SimSun" panose="02010600030101010101" pitchFamily="2" charset="-122"/>
                    <a:cs typeface="Arial" panose="020B0604020202020204" pitchFamily="34" charset="0"/>
                  </a:rPr>
                  <a:t>función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activación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tangente</a:t>
                </a:r>
                <a:r>
                  <a:rPr lang="en-US" sz="1200" dirty="0">
                    <a:latin typeface="Arial" panose="020B0604020202020204" pitchFamily="34" charset="0"/>
                    <a:ea typeface="SimSun" panose="02010600030101010101" pitchFamily="2" charset="-122"/>
                    <a:cs typeface="Arial" panose="020B0604020202020204" pitchFamily="34" charset="0"/>
                  </a:rPr>
                  <a:t> </a:t>
                </a:r>
                <a:r>
                  <a:rPr lang="en-US" sz="1200" dirty="0" err="1">
                    <a:latin typeface="Arial" panose="020B0604020202020204" pitchFamily="34" charset="0"/>
                    <a:ea typeface="SimSun" panose="02010600030101010101" pitchFamily="2" charset="-122"/>
                    <a:cs typeface="Arial" panose="020B0604020202020204" pitchFamily="34" charset="0"/>
                  </a:rPr>
                  <a:t>hiperbólica</a:t>
                </a:r>
                <a:r>
                  <a:rPr lang="en-US" sz="1200" dirty="0">
                    <a:latin typeface="Arial" panose="020B0604020202020204" pitchFamily="34" charset="0"/>
                    <a:ea typeface="SimSun" panose="02010600030101010101" pitchFamily="2" charset="-122"/>
                    <a:cs typeface="Arial" panose="020B0604020202020204" pitchFamily="34" charset="0"/>
                  </a:rPr>
                  <a:t> que se </a:t>
                </a:r>
                <a:r>
                  <a:rPr lang="es-MX" sz="1200" dirty="0">
                    <a:latin typeface="Arial" panose="020B0604020202020204" pitchFamily="34" charset="0"/>
                    <a:ea typeface="SimSun" panose="02010600030101010101" pitchFamily="2" charset="-122"/>
                    <a:cs typeface="Arial" panose="020B0604020202020204" pitchFamily="34" charset="0"/>
                  </a:rPr>
                  <a:t>utiliza para introducir no linealidad en la red y normalizar las salidas de las unidades ocultas.</a:t>
                </a:r>
                <a:r>
                  <a:rPr lang="en-US" sz="1200" dirty="0">
                    <a:latin typeface="Arial" panose="020B0604020202020204" pitchFamily="34" charset="0"/>
                    <a:ea typeface="SimSun" panose="02010600030101010101" pitchFamily="2" charset="-122"/>
                    <a:cs typeface="Arial" panose="020B0604020202020204" pitchFamily="34" charset="0"/>
                  </a:rPr>
                  <a:t> </a:t>
                </a:r>
                <a:endParaRPr lang="es-ES" sz="1200" i="1"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endParaRPr lang="en-US" sz="1050"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15" name="CuadroTexto 14">
                <a:extLst>
                  <a:ext uri="{FF2B5EF4-FFF2-40B4-BE49-F238E27FC236}">
                    <a16:creationId xmlns:a16="http://schemas.microsoft.com/office/drawing/2014/main" id="{C3495590-5259-21F4-D583-6905ABC24122}"/>
                  </a:ext>
                </a:extLst>
              </p:cNvPr>
              <p:cNvSpPr txBox="1">
                <a:spLocks noRot="1" noChangeAspect="1" noMove="1" noResize="1" noEditPoints="1" noAdjustHandles="1" noChangeArrowheads="1" noChangeShapeType="1" noTextEdit="1"/>
              </p:cNvSpPr>
              <p:nvPr/>
            </p:nvSpPr>
            <p:spPr>
              <a:xfrm>
                <a:off x="4373727" y="1997800"/>
                <a:ext cx="4260954" cy="1966757"/>
              </a:xfrm>
              <a:prstGeom prst="rect">
                <a:avLst/>
              </a:prstGeom>
              <a:blipFill>
                <a:blip r:embed="rId3"/>
                <a:stretch>
                  <a:fillRect r="-143"/>
                </a:stretch>
              </a:blipFill>
            </p:spPr>
            <p:txBody>
              <a:bodyPr/>
              <a:lstStyle/>
              <a:p>
                <a:r>
                  <a:rPr lang="es-CL">
                    <a:noFill/>
                  </a:rPr>
                  <a:t> </a:t>
                </a:r>
              </a:p>
            </p:txBody>
          </p:sp>
        </mc:Fallback>
      </mc:AlternateContent>
    </p:spTree>
    <p:extLst>
      <p:ext uri="{BB962C8B-B14F-4D97-AF65-F5344CB8AC3E}">
        <p14:creationId xmlns:p14="http://schemas.microsoft.com/office/powerpoint/2010/main" val="2234313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311699" y="200475"/>
            <a:ext cx="6497063" cy="572700"/>
          </a:xfrm>
        </p:spPr>
        <p:txBody>
          <a:bodyPr rtlCol="0">
            <a:normAutofit fontScale="90000"/>
          </a:bodyPr>
          <a:lstStyle/>
          <a:p>
            <a:pPr rtl="0"/>
            <a:r>
              <a:rPr lang="es-ES" dirty="0"/>
              <a:t>UNIDADES RECURRENTES CERRADAS (GRU)</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633046" y="1673225"/>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239531" y="1673225"/>
            <a:ext cx="3651250" cy="2540000"/>
          </a:xfrm>
        </p:spPr>
        <p:txBody>
          <a:bodyPr>
            <a:normAutofit fontScale="92500" lnSpcReduction="10000"/>
          </a:bodyPr>
          <a:lstStyle/>
          <a:p>
            <a:pPr marL="0" indent="0" algn="ctr">
              <a:buNone/>
            </a:pPr>
            <a:r>
              <a:rPr lang="es-ES" i="1" dirty="0"/>
              <a:t>“GRU (</a:t>
            </a:r>
            <a:r>
              <a:rPr lang="es-ES" i="1" dirty="0" err="1"/>
              <a:t>Gated</a:t>
            </a:r>
            <a:r>
              <a:rPr lang="es-ES" i="1" dirty="0"/>
              <a:t> </a:t>
            </a:r>
            <a:r>
              <a:rPr lang="es-ES" i="1" dirty="0" err="1"/>
              <a:t>Recurrent</a:t>
            </a:r>
            <a:r>
              <a:rPr lang="es-ES" i="1" dirty="0"/>
              <a:t> </a:t>
            </a:r>
            <a:r>
              <a:rPr lang="es-ES" i="1" dirty="0" err="1"/>
              <a:t>Unit</a:t>
            </a:r>
            <a:r>
              <a:rPr lang="es-ES" i="1" dirty="0"/>
              <a:t>) es un tipo de arquitectura de redes neuronales recurrentes (RNN) que, al igual que las LSTM, está diseñada para abordar el problema de la desaparición del gradiente en el entrenamiento de redes neuronales.”</a:t>
            </a:r>
            <a:endParaRPr lang="es-ES" sz="1500" dirty="0"/>
          </a:p>
        </p:txBody>
      </p:sp>
    </p:spTree>
    <p:extLst>
      <p:ext uri="{BB962C8B-B14F-4D97-AF65-F5344CB8AC3E}">
        <p14:creationId xmlns:p14="http://schemas.microsoft.com/office/powerpoint/2010/main" val="1918885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graphicFrame>
        <p:nvGraphicFramePr>
          <p:cNvPr id="9" name="Marcador de contenido 5">
            <a:extLst>
              <a:ext uri="{FF2B5EF4-FFF2-40B4-BE49-F238E27FC236}">
                <a16:creationId xmlns:a16="http://schemas.microsoft.com/office/drawing/2014/main" id="{221E6DCB-B885-836D-8F03-D246EF1F1481}"/>
              </a:ext>
            </a:extLst>
          </p:cNvPr>
          <p:cNvGraphicFramePr>
            <a:graphicFrameLocks noGrp="1"/>
          </p:cNvGraphicFramePr>
          <p:nvPr>
            <p:ph idx="4294967295"/>
            <p:extLst>
              <p:ext uri="{D42A27DB-BD31-4B8C-83A1-F6EECF244321}">
                <p14:modId xmlns:p14="http://schemas.microsoft.com/office/powerpoint/2010/main" val="1068151567"/>
              </p:ext>
            </p:extLst>
          </p:nvPr>
        </p:nvGraphicFramePr>
        <p:xfrm>
          <a:off x="361400" y="200475"/>
          <a:ext cx="8470900" cy="3152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732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436562" y="1276399"/>
            <a:ext cx="8270875" cy="3232150"/>
          </a:xfrm>
        </p:spPr>
        <p:txBody>
          <a:bodyPr>
            <a:normAutofit fontScale="77500" lnSpcReduction="20000"/>
          </a:bodyPr>
          <a:lstStyle/>
          <a:p>
            <a:pPr marL="0" indent="0">
              <a:buNone/>
            </a:pPr>
            <a:r>
              <a:rPr lang="es-MX" b="1" dirty="0"/>
              <a:t>¿CÓMO FUNCIONA GRU?</a:t>
            </a:r>
          </a:p>
          <a:p>
            <a:pPr marL="0" indent="0">
              <a:buNone/>
            </a:pPr>
            <a:endParaRPr lang="es-MX" b="1" dirty="0"/>
          </a:p>
          <a:p>
            <a:r>
              <a:rPr lang="es-MX" dirty="0"/>
              <a:t>Las GRU son un tipo de Redes Neuronales Recurrentes (RNN) que utilizan una estructura más simple que las </a:t>
            </a:r>
            <a:r>
              <a:rPr lang="es-MX" dirty="0" err="1"/>
              <a:t>LSTMs</a:t>
            </a:r>
            <a:r>
              <a:rPr lang="es-MX" dirty="0"/>
              <a:t> y son más fáciles de entrenar.</a:t>
            </a:r>
          </a:p>
          <a:p>
            <a:r>
              <a:rPr lang="es-MX" dirty="0"/>
              <a:t>Tienen dos compuertas: una compuerta de actualización y una compuerta de reinicio.</a:t>
            </a:r>
          </a:p>
          <a:p>
            <a:r>
              <a:rPr lang="es-MX" dirty="0"/>
              <a:t>La compuerta de actualización determina qué información del estado oculto anterior y la entrada actual mantener, y la compuerta de reinicio determina qué información desechar.</a:t>
            </a:r>
          </a:p>
          <a:p>
            <a:r>
              <a:rPr lang="es-MX" dirty="0"/>
              <a:t>El estado oculto final es una combinación de la información retenida por la compuerta de actualización y la entrada actual.</a:t>
            </a:r>
          </a:p>
          <a:p>
            <a:r>
              <a:rPr lang="es-MX" dirty="0"/>
              <a:t>Esta combinación de compuertas permite a las GRU retener información relevante de secuencias largas y descartar información irrelevante o desactualizada.</a:t>
            </a:r>
          </a:p>
          <a:p>
            <a:r>
              <a:rPr lang="es-MX" dirty="0"/>
              <a:t>Las GRU se utilizan frecuentemente para tareas que implican datos secuenciales, como la traducción de idiomas y la modelización del lenguaje.</a:t>
            </a:r>
            <a:endParaRPr lang="es-ES" dirty="0"/>
          </a:p>
        </p:txBody>
      </p:sp>
    </p:spTree>
    <p:extLst>
      <p:ext uri="{BB962C8B-B14F-4D97-AF65-F5344CB8AC3E}">
        <p14:creationId xmlns:p14="http://schemas.microsoft.com/office/powerpoint/2010/main" val="2013543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pic>
        <p:nvPicPr>
          <p:cNvPr id="16" name="Marcador de contenido 15" descr="Imagen que contiene objeto, reloj&#10;&#10;Descripción generada automáticamente">
            <a:extLst>
              <a:ext uri="{FF2B5EF4-FFF2-40B4-BE49-F238E27FC236}">
                <a16:creationId xmlns:a16="http://schemas.microsoft.com/office/drawing/2014/main" id="{1B781ACC-CA91-5492-2E83-6BD70929065B}"/>
              </a:ext>
            </a:extLst>
          </p:cNvPr>
          <p:cNvPicPr>
            <a:picLocks noGrp="1" noChangeAspect="1"/>
          </p:cNvPicPr>
          <p:nvPr>
            <p:ph idx="4294967295"/>
          </p:nvPr>
        </p:nvPicPr>
        <p:blipFill>
          <a:blip r:embed="rId2"/>
          <a:stretch>
            <a:fillRect/>
          </a:stretch>
        </p:blipFill>
        <p:spPr>
          <a:xfrm>
            <a:off x="787791" y="1464725"/>
            <a:ext cx="3524250" cy="3111500"/>
          </a:xfrm>
        </p:spPr>
      </p:pic>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7A7BA845-AE78-C205-95C4-929D0C6CE293}"/>
                  </a:ext>
                </a:extLst>
              </p:cNvPr>
              <p:cNvSpPr txBox="1"/>
              <p:nvPr/>
            </p:nvSpPr>
            <p:spPr>
              <a:xfrm>
                <a:off x="4459458" y="2139803"/>
                <a:ext cx="4260954" cy="1966757"/>
              </a:xfrm>
              <a:prstGeom prst="rect">
                <a:avLst/>
              </a:prstGeom>
              <a:noFill/>
            </p:spPr>
            <p:txBody>
              <a:bodyPr wrap="square">
                <a:spAutoFit/>
              </a:bodyPr>
              <a:lstStyle/>
              <a:p>
                <a:pPr algn="just">
                  <a:lnSpc>
                    <a:spcPct val="150000"/>
                  </a:lnSpc>
                </a:pPr>
                <a14:m>
                  <m:oMath xmlns:m="http://schemas.openxmlformats.org/officeDocument/2006/math">
                    <m:sSub>
                      <m:sSubPr>
                        <m:ctrlPr>
                          <a:rPr lang="es-ES" sz="1050" i="1" spc="-4">
                            <a:latin typeface="Cambria Math" panose="02040503050406030204" pitchFamily="18" charset="0"/>
                            <a:ea typeface="SimSun" panose="02010600030101010101" pitchFamily="2" charset="-122"/>
                          </a:rPr>
                        </m:ctrlPr>
                      </m:sSubPr>
                      <m:e>
                        <m:r>
                          <a:rPr lang="en-US" sz="1050" i="1" spc="-4">
                            <a:latin typeface="Cambria Math" panose="02040503050406030204" pitchFamily="18" charset="0"/>
                            <a:ea typeface="SimSun" panose="02010600030101010101" pitchFamily="2" charset="-122"/>
                          </a:rPr>
                          <m:t>𝑥</m:t>
                        </m:r>
                      </m:e>
                      <m:sub>
                        <m:r>
                          <a:rPr lang="en-US" sz="105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entrada.</a:t>
                </a:r>
              </a:p>
              <a:p>
                <a:pPr algn="just">
                  <a:lnSpc>
                    <a:spcPct val="150000"/>
                  </a:lnSpc>
                </a:pPr>
                <a14:m>
                  <m:oMath xmlns:m="http://schemas.openxmlformats.org/officeDocument/2006/math">
                    <m:sSub>
                      <m:sSubPr>
                        <m:ctrlPr>
                          <a:rPr lang="es-ES" sz="1200" i="1" spc="-4">
                            <a:latin typeface="Cambria Math" panose="02040503050406030204" pitchFamily="18" charset="0"/>
                            <a:ea typeface="SimSun" panose="02010600030101010101" pitchFamily="2" charset="-122"/>
                          </a:rPr>
                        </m:ctrlPr>
                      </m:sSubPr>
                      <m:e>
                        <m:r>
                          <a:rPr lang="en-US" sz="1200" i="1" spc="-4">
                            <a:latin typeface="Cambria Math" panose="02040503050406030204" pitchFamily="18" charset="0"/>
                            <a:ea typeface="SimSun" panose="02010600030101010101" pitchFamily="2" charset="-122"/>
                          </a:rPr>
                          <m:t>h</m:t>
                        </m:r>
                      </m:e>
                      <m:sub>
                        <m:r>
                          <a:rPr lang="es-MX" sz="1200" i="1" spc="-4">
                            <a:latin typeface="Cambria Math" panose="02040503050406030204" pitchFamily="18" charset="0"/>
                            <a:ea typeface="SimSun" panose="02010600030101010101" pitchFamily="2" charset="-122"/>
                          </a:rPr>
                          <m:t>𝑡</m:t>
                        </m:r>
                      </m:sub>
                    </m:sSub>
                  </m:oMath>
                </a14:m>
                <a:r>
                  <a:rPr lang="en-US" sz="1200" dirty="0">
                    <a:latin typeface="Arial" panose="020B0604020202020204" pitchFamily="34" charset="0"/>
                    <a:ea typeface="SimSun" panose="02010600030101010101" pitchFamily="2" charset="-122"/>
                    <a:cs typeface="Arial" panose="020B0604020202020204" pitchFamily="34" charset="0"/>
                  </a:rPr>
                  <a:t> es </a:t>
                </a:r>
                <a:r>
                  <a:rPr lang="en-US" sz="1200" dirty="0" err="1">
                    <a:latin typeface="Arial" panose="020B0604020202020204" pitchFamily="34" charset="0"/>
                    <a:ea typeface="SimSun" panose="02010600030101010101" pitchFamily="2" charset="-122"/>
                    <a:cs typeface="Arial" panose="020B0604020202020204" pitchFamily="34" charset="0"/>
                  </a:rPr>
                  <a:t>el</a:t>
                </a:r>
                <a:r>
                  <a:rPr lang="en-US" sz="1200" dirty="0">
                    <a:latin typeface="Arial" panose="020B0604020202020204" pitchFamily="34" charset="0"/>
                    <a:ea typeface="SimSun" panose="02010600030101010101" pitchFamily="2" charset="-122"/>
                    <a:cs typeface="Arial" panose="020B0604020202020204" pitchFamily="34" charset="0"/>
                  </a:rPr>
                  <a:t> </a:t>
                </a:r>
                <a:r>
                  <a:rPr lang="es-ES" sz="1200" dirty="0">
                    <a:latin typeface="Arial" panose="020B0604020202020204" pitchFamily="34" charset="0"/>
                    <a:ea typeface="SimSun" panose="02010600030101010101" pitchFamily="2" charset="-122"/>
                    <a:cs typeface="Arial" panose="020B0604020202020204" pitchFamily="34" charset="0"/>
                  </a:rPr>
                  <a:t>vector de capa oculta.</a:t>
                </a:r>
              </a:p>
              <a:p>
                <a:pPr algn="just">
                  <a:lnSpc>
                    <a:spcPct val="150000"/>
                  </a:lnSpc>
                </a:pPr>
                <a14:m>
                  <m:oMath xmlns:m="http://schemas.openxmlformats.org/officeDocument/2006/math">
                    <m:r>
                      <m:rPr>
                        <m:sty m:val="p"/>
                      </m:rPr>
                      <a:rPr lang="el-GR" sz="1200" i="1" spc="-4">
                        <a:latin typeface="Cambria Math" panose="02040503050406030204" pitchFamily="18" charset="0"/>
                        <a:ea typeface="SimSun" panose="02010600030101010101" pitchFamily="2" charset="-122"/>
                      </a:rPr>
                      <m:t>σ</m:t>
                    </m:r>
                    <m:r>
                      <a:rPr lang="el-GR" sz="1200" i="1" spc="-4">
                        <a:latin typeface="Cambria Math" panose="02040503050406030204" pitchFamily="18" charset="0"/>
                        <a:ea typeface="SimSun" panose="02010600030101010101" pitchFamily="2" charset="-122"/>
                      </a:rPr>
                      <m:t> </m:t>
                    </m:r>
                  </m:oMath>
                </a14:m>
                <a:r>
                  <a:rPr lang="en-US" sz="1200" dirty="0">
                    <a:latin typeface="Arial" panose="020B0604020202020204" pitchFamily="34" charset="0"/>
                    <a:ea typeface="SimSun" panose="02010600030101010101" pitchFamily="2" charset="-122"/>
                    <a:cs typeface="Arial" panose="020B0604020202020204" pitchFamily="34" charset="0"/>
                  </a:rPr>
                  <a:t>es </a:t>
                </a:r>
                <a:r>
                  <a:rPr lang="es-MX" sz="1200" dirty="0">
                    <a:latin typeface="Arial" panose="020B0604020202020204" pitchFamily="34" charset="0"/>
                    <a:ea typeface="SimSun" panose="02010600030101010101" pitchFamily="2" charset="-122"/>
                    <a:cs typeface="Arial" panose="020B0604020202020204" pitchFamily="34" charset="0"/>
                  </a:rPr>
                  <a:t>la función de activación de la capa.</a:t>
                </a:r>
                <a:endParaRPr lang="es-ES" sz="1200"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r>
                  <a:rPr lang="es-ES" sz="1200" i="1" dirty="0" err="1">
                    <a:latin typeface="Arial" panose="020B0604020202020204" pitchFamily="34" charset="0"/>
                    <a:ea typeface="SimSun" panose="02010600030101010101" pitchFamily="2" charset="-122"/>
                    <a:cs typeface="Arial" panose="020B0604020202020204" pitchFamily="34" charset="0"/>
                  </a:rPr>
                  <a:t>tanh</a:t>
                </a:r>
                <a:r>
                  <a:rPr lang="es-ES" sz="1200" i="1" dirty="0">
                    <a:latin typeface="Arial" panose="020B0604020202020204" pitchFamily="34" charset="0"/>
                    <a:ea typeface="SimSun" panose="02010600030101010101" pitchFamily="2" charset="-122"/>
                    <a:cs typeface="Arial" panose="020B0604020202020204" pitchFamily="34" charset="0"/>
                  </a:rPr>
                  <a:t> </a:t>
                </a:r>
                <a:r>
                  <a:rPr lang="en-US" sz="1200" dirty="0">
                    <a:latin typeface="Arial" panose="020B0604020202020204" pitchFamily="34" charset="0"/>
                    <a:ea typeface="SimSun" panose="02010600030101010101" pitchFamily="2" charset="-122"/>
                    <a:cs typeface="Arial" panose="020B0604020202020204" pitchFamily="34" charset="0"/>
                  </a:rPr>
                  <a:t>es la </a:t>
                </a:r>
                <a:r>
                  <a:rPr lang="en-US" sz="1200" dirty="0" err="1">
                    <a:latin typeface="Arial" panose="020B0604020202020204" pitchFamily="34" charset="0"/>
                    <a:ea typeface="SimSun" panose="02010600030101010101" pitchFamily="2" charset="-122"/>
                    <a:cs typeface="Arial" panose="020B0604020202020204" pitchFamily="34" charset="0"/>
                  </a:rPr>
                  <a:t>función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activación</a:t>
                </a:r>
                <a:r>
                  <a:rPr lang="en-US" sz="1200" dirty="0">
                    <a:latin typeface="Arial" panose="020B0604020202020204" pitchFamily="34" charset="0"/>
                    <a:ea typeface="SimSun" panose="02010600030101010101" pitchFamily="2" charset="-122"/>
                    <a:cs typeface="Arial" panose="020B0604020202020204" pitchFamily="34" charset="0"/>
                  </a:rPr>
                  <a:t> de </a:t>
                </a:r>
                <a:r>
                  <a:rPr lang="en-US" sz="1200" dirty="0" err="1">
                    <a:latin typeface="Arial" panose="020B0604020202020204" pitchFamily="34" charset="0"/>
                    <a:ea typeface="SimSun" panose="02010600030101010101" pitchFamily="2" charset="-122"/>
                    <a:cs typeface="Arial" panose="020B0604020202020204" pitchFamily="34" charset="0"/>
                  </a:rPr>
                  <a:t>tangente</a:t>
                </a:r>
                <a:r>
                  <a:rPr lang="en-US" sz="1200" dirty="0">
                    <a:latin typeface="Arial" panose="020B0604020202020204" pitchFamily="34" charset="0"/>
                    <a:ea typeface="SimSun" panose="02010600030101010101" pitchFamily="2" charset="-122"/>
                    <a:cs typeface="Arial" panose="020B0604020202020204" pitchFamily="34" charset="0"/>
                  </a:rPr>
                  <a:t> </a:t>
                </a:r>
                <a:r>
                  <a:rPr lang="en-US" sz="1200" dirty="0" err="1">
                    <a:latin typeface="Arial" panose="020B0604020202020204" pitchFamily="34" charset="0"/>
                    <a:ea typeface="SimSun" panose="02010600030101010101" pitchFamily="2" charset="-122"/>
                    <a:cs typeface="Arial" panose="020B0604020202020204" pitchFamily="34" charset="0"/>
                  </a:rPr>
                  <a:t>hiperbólica</a:t>
                </a:r>
                <a:r>
                  <a:rPr lang="en-US" sz="1200" dirty="0">
                    <a:latin typeface="Arial" panose="020B0604020202020204" pitchFamily="34" charset="0"/>
                    <a:ea typeface="SimSun" panose="02010600030101010101" pitchFamily="2" charset="-122"/>
                    <a:cs typeface="Arial" panose="020B0604020202020204" pitchFamily="34" charset="0"/>
                  </a:rPr>
                  <a:t> que se </a:t>
                </a:r>
                <a:r>
                  <a:rPr lang="es-MX" sz="1200" dirty="0">
                    <a:latin typeface="Arial" panose="020B0604020202020204" pitchFamily="34" charset="0"/>
                    <a:ea typeface="SimSun" panose="02010600030101010101" pitchFamily="2" charset="-122"/>
                    <a:cs typeface="Arial" panose="020B0604020202020204" pitchFamily="34" charset="0"/>
                  </a:rPr>
                  <a:t>utiliza para introducir no linealidad en la red y normalizar las salidas de las unidades ocultas.</a:t>
                </a:r>
                <a:r>
                  <a:rPr lang="en-US" sz="1200" dirty="0">
                    <a:latin typeface="Arial" panose="020B0604020202020204" pitchFamily="34" charset="0"/>
                    <a:ea typeface="SimSun" panose="02010600030101010101" pitchFamily="2" charset="-122"/>
                    <a:cs typeface="Arial" panose="020B0604020202020204" pitchFamily="34" charset="0"/>
                  </a:rPr>
                  <a:t> </a:t>
                </a:r>
                <a:endParaRPr lang="es-ES" sz="1200" i="1" dirty="0">
                  <a:latin typeface="Arial" panose="020B0604020202020204" pitchFamily="34" charset="0"/>
                  <a:ea typeface="SimSun" panose="02010600030101010101" pitchFamily="2" charset="-122"/>
                  <a:cs typeface="Arial" panose="020B0604020202020204" pitchFamily="34" charset="0"/>
                </a:endParaRPr>
              </a:p>
              <a:p>
                <a:pPr algn="just">
                  <a:lnSpc>
                    <a:spcPct val="150000"/>
                  </a:lnSpc>
                </a:pPr>
                <a:endParaRPr lang="en-US" sz="1050"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17" name="CuadroTexto 16">
                <a:extLst>
                  <a:ext uri="{FF2B5EF4-FFF2-40B4-BE49-F238E27FC236}">
                    <a16:creationId xmlns:a16="http://schemas.microsoft.com/office/drawing/2014/main" id="{7A7BA845-AE78-C205-95C4-929D0C6CE293}"/>
                  </a:ext>
                </a:extLst>
              </p:cNvPr>
              <p:cNvSpPr txBox="1">
                <a:spLocks noRot="1" noChangeAspect="1" noMove="1" noResize="1" noEditPoints="1" noAdjustHandles="1" noChangeArrowheads="1" noChangeShapeType="1" noTextEdit="1"/>
              </p:cNvSpPr>
              <p:nvPr/>
            </p:nvSpPr>
            <p:spPr>
              <a:xfrm>
                <a:off x="4459458" y="2139803"/>
                <a:ext cx="4260954" cy="1966757"/>
              </a:xfrm>
              <a:prstGeom prst="rect">
                <a:avLst/>
              </a:prstGeom>
              <a:blipFill>
                <a:blip r:embed="rId3"/>
                <a:stretch>
                  <a:fillRect l="-143"/>
                </a:stretch>
              </a:blipFill>
            </p:spPr>
            <p:txBody>
              <a:bodyPr/>
              <a:lstStyle/>
              <a:p>
                <a:r>
                  <a:rPr lang="es-CL">
                    <a:noFill/>
                  </a:rPr>
                  <a:t> </a:t>
                </a:r>
              </a:p>
            </p:txBody>
          </p:sp>
        </mc:Fallback>
      </mc:AlternateContent>
    </p:spTree>
    <p:extLst>
      <p:ext uri="{BB962C8B-B14F-4D97-AF65-F5344CB8AC3E}">
        <p14:creationId xmlns:p14="http://schemas.microsoft.com/office/powerpoint/2010/main" val="1216005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555674" y="1192212"/>
            <a:ext cx="8270875" cy="2759075"/>
          </a:xfrm>
        </p:spPr>
        <p:txBody>
          <a:bodyPr>
            <a:normAutofit/>
          </a:bodyPr>
          <a:lstStyle/>
          <a:p>
            <a:pPr marL="0" indent="0">
              <a:buNone/>
            </a:pPr>
            <a:r>
              <a:rPr lang="es-MX" dirty="0"/>
              <a:t>CASOS DE USO:</a:t>
            </a:r>
          </a:p>
          <a:p>
            <a:r>
              <a:rPr lang="es-MX" dirty="0"/>
              <a:t>Generación de texto</a:t>
            </a:r>
          </a:p>
          <a:p>
            <a:r>
              <a:rPr lang="es-MX" dirty="0"/>
              <a:t>Análisis de sentimientos</a:t>
            </a:r>
          </a:p>
          <a:p>
            <a:r>
              <a:rPr lang="es-MX" dirty="0"/>
              <a:t>Traducción de idiomas</a:t>
            </a:r>
          </a:p>
          <a:p>
            <a:r>
              <a:rPr lang="es-MX" dirty="0"/>
              <a:t>Reconocimiento de voz</a:t>
            </a:r>
          </a:p>
          <a:p>
            <a:r>
              <a:rPr lang="es-MX" dirty="0"/>
              <a:t>Previsión de series temporales</a:t>
            </a:r>
          </a:p>
          <a:p>
            <a:r>
              <a:rPr lang="es-MX" dirty="0"/>
              <a:t>Otras tareas de secuencia donde la eficiencia del modelo es una prioridad.</a:t>
            </a:r>
            <a:endParaRPr lang="es-ES" dirty="0"/>
          </a:p>
        </p:txBody>
      </p:sp>
    </p:spTree>
    <p:extLst>
      <p:ext uri="{BB962C8B-B14F-4D97-AF65-F5344CB8AC3E}">
        <p14:creationId xmlns:p14="http://schemas.microsoft.com/office/powerpoint/2010/main" val="298835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a:xfrm>
            <a:off x="311700" y="200475"/>
            <a:ext cx="6384522" cy="572700"/>
          </a:xfrm>
        </p:spPr>
        <p:txBody>
          <a:bodyPr>
            <a:normAutofit fontScale="90000"/>
          </a:bodyPr>
          <a:lstStyle/>
          <a:p>
            <a:r>
              <a:rPr lang="es-ES" dirty="0"/>
              <a:t>COMPARACIÓN ENTRE RNN, LSTM Y 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0" y="1635125"/>
            <a:ext cx="8270875" cy="3232150"/>
          </a:xfrm>
        </p:spPr>
        <p:txBody>
          <a:bodyPr>
            <a:normAutofit/>
          </a:bodyPr>
          <a:lstStyle/>
          <a:p>
            <a:pPr algn="just"/>
            <a:r>
              <a:rPr lang="es-MX" sz="1500" dirty="0" err="1"/>
              <a:t>RNNs</a:t>
            </a:r>
            <a:r>
              <a:rPr lang="es-MX" sz="1500" dirty="0"/>
              <a:t>, </a:t>
            </a:r>
            <a:r>
              <a:rPr lang="es-MX" sz="1500" dirty="0" err="1"/>
              <a:t>LSTMs</a:t>
            </a:r>
            <a:r>
              <a:rPr lang="es-MX" sz="1500" dirty="0"/>
              <a:t> y </a:t>
            </a:r>
            <a:r>
              <a:rPr lang="es-MX" sz="1500" dirty="0" err="1"/>
              <a:t>GRUs</a:t>
            </a:r>
            <a:r>
              <a:rPr lang="es-MX" sz="1500" dirty="0"/>
              <a:t> son tipos de redes neuronales que procesan datos secuenciales. La diferencia clave entre </a:t>
            </a:r>
            <a:r>
              <a:rPr lang="es-MX" sz="1500" dirty="0" err="1"/>
              <a:t>RNNs</a:t>
            </a:r>
            <a:r>
              <a:rPr lang="es-MX" sz="1500" dirty="0"/>
              <a:t>, </a:t>
            </a:r>
            <a:r>
              <a:rPr lang="es-MX" sz="1500" dirty="0" err="1"/>
              <a:t>LSTMs</a:t>
            </a:r>
            <a:r>
              <a:rPr lang="es-MX" sz="1500" dirty="0"/>
              <a:t> y </a:t>
            </a:r>
            <a:r>
              <a:rPr lang="es-MX" sz="1500" dirty="0" err="1"/>
              <a:t>GRUs</a:t>
            </a:r>
            <a:r>
              <a:rPr lang="es-MX" sz="1500" dirty="0"/>
              <a:t> radica en la forma en que manejan la memoria y las dependencias entre pasos de tiempo. </a:t>
            </a:r>
          </a:p>
          <a:p>
            <a:pPr algn="just"/>
            <a:r>
              <a:rPr lang="es-MX" sz="1500" dirty="0"/>
              <a:t>Las </a:t>
            </a:r>
            <a:r>
              <a:rPr lang="es-MX" sz="1500" dirty="0" err="1"/>
              <a:t>RNNs</a:t>
            </a:r>
            <a:r>
              <a:rPr lang="es-MX" sz="1500" dirty="0"/>
              <a:t> recuerdan información de entradas anteriores, pero pueden tener dificultades con dependencias a largo plazo.</a:t>
            </a:r>
          </a:p>
          <a:p>
            <a:pPr algn="just"/>
            <a:r>
              <a:rPr lang="es-MX" sz="1500" dirty="0"/>
              <a:t> Las </a:t>
            </a:r>
            <a:r>
              <a:rPr lang="es-MX" sz="1500" dirty="0" err="1"/>
              <a:t>LSTMs</a:t>
            </a:r>
            <a:r>
              <a:rPr lang="es-MX" sz="1500" dirty="0"/>
              <a:t> almacenan y acceden eficazmente a dependencias a largo plazo mediante un tipo especial de celda de memoria y compuertas. </a:t>
            </a:r>
          </a:p>
          <a:p>
            <a:pPr algn="just"/>
            <a:r>
              <a:rPr lang="es-MX" sz="1500" dirty="0"/>
              <a:t>Las </a:t>
            </a:r>
            <a:r>
              <a:rPr lang="es-MX" sz="1500" dirty="0" err="1"/>
              <a:t>GRUs</a:t>
            </a:r>
            <a:r>
              <a:rPr lang="es-MX" sz="1500" dirty="0"/>
              <a:t>, una versión simplificada de las </a:t>
            </a:r>
            <a:r>
              <a:rPr lang="es-MX" sz="1500" dirty="0" err="1"/>
              <a:t>LSTMs</a:t>
            </a:r>
            <a:r>
              <a:rPr lang="es-MX" sz="1500" dirty="0"/>
              <a:t>, utilizan una única "puerta de actualización" y son más fáciles de entrenar y ejecutar, pero pueden no manejar dependencias a largo plazo tan bien.</a:t>
            </a:r>
            <a:endParaRPr lang="es-ES" sz="1500" dirty="0"/>
          </a:p>
        </p:txBody>
      </p:sp>
    </p:spTree>
    <p:extLst>
      <p:ext uri="{BB962C8B-B14F-4D97-AF65-F5344CB8AC3E}">
        <p14:creationId xmlns:p14="http://schemas.microsoft.com/office/powerpoint/2010/main" val="3079025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COMPARACIÓN ENTRE RNN, LSTM Y GRU</a:t>
            </a:r>
          </a:p>
        </p:txBody>
      </p:sp>
      <p:graphicFrame>
        <p:nvGraphicFramePr>
          <p:cNvPr id="9" name="Marcador de contenido 3">
            <a:extLst>
              <a:ext uri="{FF2B5EF4-FFF2-40B4-BE49-F238E27FC236}">
                <a16:creationId xmlns:a16="http://schemas.microsoft.com/office/drawing/2014/main" id="{85E63D25-7D4F-7D04-5DC2-C2618B663161}"/>
              </a:ext>
            </a:extLst>
          </p:cNvPr>
          <p:cNvGraphicFramePr>
            <a:graphicFrameLocks noGrp="1"/>
          </p:cNvGraphicFramePr>
          <p:nvPr>
            <p:ph idx="4294967295"/>
            <p:extLst>
              <p:ext uri="{D42A27DB-BD31-4B8C-83A1-F6EECF244321}">
                <p14:modId xmlns:p14="http://schemas.microsoft.com/office/powerpoint/2010/main" val="1601588072"/>
              </p:ext>
            </p:extLst>
          </p:nvPr>
        </p:nvGraphicFramePr>
        <p:xfrm>
          <a:off x="668216" y="1369427"/>
          <a:ext cx="8272212" cy="2778205"/>
        </p:xfrm>
        <a:graphic>
          <a:graphicData uri="http://schemas.openxmlformats.org/drawingml/2006/table">
            <a:tbl>
              <a:tblPr/>
              <a:tblGrid>
                <a:gridCol w="2068053">
                  <a:extLst>
                    <a:ext uri="{9D8B030D-6E8A-4147-A177-3AD203B41FA5}">
                      <a16:colId xmlns:a16="http://schemas.microsoft.com/office/drawing/2014/main" val="377014085"/>
                    </a:ext>
                  </a:extLst>
                </a:gridCol>
                <a:gridCol w="2068053">
                  <a:extLst>
                    <a:ext uri="{9D8B030D-6E8A-4147-A177-3AD203B41FA5}">
                      <a16:colId xmlns:a16="http://schemas.microsoft.com/office/drawing/2014/main" val="389547380"/>
                    </a:ext>
                  </a:extLst>
                </a:gridCol>
                <a:gridCol w="2068053">
                  <a:extLst>
                    <a:ext uri="{9D8B030D-6E8A-4147-A177-3AD203B41FA5}">
                      <a16:colId xmlns:a16="http://schemas.microsoft.com/office/drawing/2014/main" val="3777803385"/>
                    </a:ext>
                  </a:extLst>
                </a:gridCol>
                <a:gridCol w="2068053">
                  <a:extLst>
                    <a:ext uri="{9D8B030D-6E8A-4147-A177-3AD203B41FA5}">
                      <a16:colId xmlns:a16="http://schemas.microsoft.com/office/drawing/2014/main" val="1299643189"/>
                    </a:ext>
                  </a:extLst>
                </a:gridCol>
              </a:tblGrid>
              <a:tr h="394097">
                <a:tc>
                  <a:txBody>
                    <a:bodyPr/>
                    <a:lstStyle/>
                    <a:p>
                      <a:pPr fontAlgn="b"/>
                      <a:r>
                        <a:rPr lang="es-CL" sz="1100" b="1" dirty="0">
                          <a:solidFill>
                            <a:schemeClr val="bg1"/>
                          </a:solidFill>
                          <a:effectLst/>
                        </a:rPr>
                        <a:t>Parámetros</a:t>
                      </a: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tc>
                  <a:txBody>
                    <a:bodyPr/>
                    <a:lstStyle/>
                    <a:p>
                      <a:pPr fontAlgn="b"/>
                      <a:r>
                        <a:rPr lang="es-CL" sz="1100" b="1">
                          <a:solidFill>
                            <a:schemeClr val="bg1"/>
                          </a:solidFill>
                          <a:effectLst/>
                        </a:rPr>
                        <a:t>RNNs</a:t>
                      </a: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tc>
                  <a:txBody>
                    <a:bodyPr/>
                    <a:lstStyle/>
                    <a:p>
                      <a:pPr fontAlgn="b"/>
                      <a:r>
                        <a:rPr lang="es-CL" sz="1100" b="1" dirty="0" err="1">
                          <a:solidFill>
                            <a:schemeClr val="bg1"/>
                          </a:solidFill>
                          <a:effectLst/>
                        </a:rPr>
                        <a:t>LSTMs</a:t>
                      </a:r>
                      <a:endParaRPr lang="es-CL" sz="1100" b="1" dirty="0">
                        <a:solidFill>
                          <a:schemeClr val="bg1"/>
                        </a:solidFill>
                        <a:effectLst/>
                      </a:endParaRP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tc>
                  <a:txBody>
                    <a:bodyPr/>
                    <a:lstStyle/>
                    <a:p>
                      <a:pPr fontAlgn="b"/>
                      <a:r>
                        <a:rPr lang="es-CL" sz="1100" b="1" dirty="0" err="1">
                          <a:solidFill>
                            <a:schemeClr val="bg1"/>
                          </a:solidFill>
                          <a:effectLst/>
                        </a:rPr>
                        <a:t>GRUs</a:t>
                      </a:r>
                      <a:endParaRPr lang="es-CL" sz="1100" b="1" dirty="0">
                        <a:solidFill>
                          <a:schemeClr val="bg1"/>
                        </a:solidFill>
                        <a:effectLst/>
                      </a:endParaRPr>
                    </a:p>
                  </a:txBody>
                  <a:tcPr marL="68580" marR="68580" marT="34290" marB="34290" anchor="b">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003D5C"/>
                    </a:solidFill>
                  </a:tcPr>
                </a:tc>
                <a:extLst>
                  <a:ext uri="{0D108BD9-81ED-4DB2-BD59-A6C34878D82A}">
                    <a16:rowId xmlns:a16="http://schemas.microsoft.com/office/drawing/2014/main" val="3755442446"/>
                  </a:ext>
                </a:extLst>
              </a:tr>
              <a:tr h="394097">
                <a:tc>
                  <a:txBody>
                    <a:bodyPr/>
                    <a:lstStyle/>
                    <a:p>
                      <a:pPr fontAlgn="base"/>
                      <a:r>
                        <a:rPr lang="es-CL" sz="1100" b="1" dirty="0">
                          <a:effectLst/>
                        </a:rPr>
                        <a:t>Estructura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Simple</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Más compleja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Más simple que LSTM</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914321412"/>
                  </a:ext>
                </a:extLst>
              </a:tr>
              <a:tr h="394097">
                <a:tc>
                  <a:txBody>
                    <a:bodyPr/>
                    <a:lstStyle/>
                    <a:p>
                      <a:pPr fontAlgn="base"/>
                      <a:r>
                        <a:rPr lang="es-CL" sz="1100" b="1" dirty="0">
                          <a:effectLst/>
                        </a:rPr>
                        <a:t>Entrenamiento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Puede ser difícil</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Puede ser más difícil</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Más fácil que LSTM</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2194886361"/>
                  </a:ext>
                </a:extLst>
              </a:tr>
              <a:tr h="394097">
                <a:tc>
                  <a:txBody>
                    <a:bodyPr/>
                    <a:lstStyle/>
                    <a:p>
                      <a:pPr fontAlgn="base"/>
                      <a:r>
                        <a:rPr lang="es-CL" sz="1100" b="1">
                          <a:effectLst/>
                        </a:rPr>
                        <a:t>Rendimiento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Bueno para tareas simples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Bueno para tareas complejas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MX" sz="1100">
                          <a:effectLst/>
                        </a:rPr>
                        <a:t>Puede ser intermedio entre tareas simples y complejas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2804956084"/>
                  </a:ext>
                </a:extLst>
              </a:tr>
              <a:tr h="394097">
                <a:tc>
                  <a:txBody>
                    <a:bodyPr/>
                    <a:lstStyle/>
                    <a:p>
                      <a:pPr fontAlgn="base"/>
                      <a:r>
                        <a:rPr lang="es-CL" sz="1100" b="1">
                          <a:effectLst/>
                        </a:rPr>
                        <a:t>Estado oculto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Único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Múltiples (celda de memoria)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Único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574330819"/>
                  </a:ext>
                </a:extLst>
              </a:tr>
              <a:tr h="394097">
                <a:tc>
                  <a:txBody>
                    <a:bodyPr/>
                    <a:lstStyle/>
                    <a:p>
                      <a:pPr fontAlgn="base"/>
                      <a:r>
                        <a:rPr lang="es-CL" sz="1100" b="1">
                          <a:effectLst/>
                        </a:rPr>
                        <a:t>Compuertas</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Ninguna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Entrada, salida, olvido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Actualización, reinicio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981405064"/>
                  </a:ext>
                </a:extLst>
              </a:tr>
              <a:tr h="394097">
                <a:tc>
                  <a:txBody>
                    <a:bodyPr/>
                    <a:lstStyle/>
                    <a:p>
                      <a:pPr fontAlgn="base"/>
                      <a:r>
                        <a:rPr lang="es-MX" sz="1100" b="1" dirty="0">
                          <a:effectLst/>
                        </a:rPr>
                        <a:t>Capacidad para retener dependencias a largo plazo</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Limitada</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CL" sz="1100">
                          <a:effectLst/>
                        </a:rPr>
                        <a:t>Fuerte</a:t>
                      </a: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tc>
                  <a:txBody>
                    <a:bodyPr/>
                    <a:lstStyle/>
                    <a:p>
                      <a:pPr fontAlgn="base"/>
                      <a:r>
                        <a:rPr lang="es-MX" sz="1100" dirty="0">
                          <a:effectLst/>
                        </a:rPr>
                        <a:t>Intermedia entre </a:t>
                      </a:r>
                      <a:r>
                        <a:rPr lang="es-MX" sz="1100" dirty="0" err="1">
                          <a:effectLst/>
                        </a:rPr>
                        <a:t>RNNs</a:t>
                      </a:r>
                      <a:r>
                        <a:rPr lang="es-MX" sz="1100" dirty="0">
                          <a:effectLst/>
                        </a:rPr>
                        <a:t> y </a:t>
                      </a:r>
                      <a:r>
                        <a:rPr lang="es-MX" sz="1100" dirty="0" err="1">
                          <a:effectLst/>
                        </a:rPr>
                        <a:t>LSTMs</a:t>
                      </a:r>
                      <a:endParaRPr lang="es-MX" sz="1100" dirty="0">
                        <a:effectLst/>
                      </a:endParaRPr>
                    </a:p>
                  </a:txBody>
                  <a:tcPr marL="68580" marR="68580" marT="34290" marB="34290" anchor="ctr">
                    <a:lnL w="9525" cap="flat" cmpd="sng" algn="ctr">
                      <a:solidFill>
                        <a:srgbClr val="003D5C"/>
                      </a:solidFill>
                      <a:prstDash val="solid"/>
                      <a:round/>
                      <a:headEnd type="none" w="med" len="med"/>
                      <a:tailEnd type="none" w="med" len="med"/>
                    </a:lnL>
                    <a:lnR w="9525" cap="flat" cmpd="sng" algn="ctr">
                      <a:solidFill>
                        <a:srgbClr val="003D5C"/>
                      </a:solidFill>
                      <a:prstDash val="solid"/>
                      <a:round/>
                      <a:headEnd type="none" w="med" len="med"/>
                      <a:tailEnd type="none" w="med" len="med"/>
                    </a:lnR>
                    <a:lnT w="9525" cap="flat" cmpd="sng" algn="ctr">
                      <a:solidFill>
                        <a:srgbClr val="003D5C"/>
                      </a:solidFill>
                      <a:prstDash val="solid"/>
                      <a:round/>
                      <a:headEnd type="none" w="med" len="med"/>
                      <a:tailEnd type="none" w="med" len="med"/>
                    </a:lnT>
                    <a:lnB w="9525" cap="flat" cmpd="sng" algn="ctr">
                      <a:solidFill>
                        <a:srgbClr val="003D5C"/>
                      </a:solidFill>
                      <a:prstDash val="solid"/>
                      <a:round/>
                      <a:headEnd type="none" w="med" len="med"/>
                      <a:tailEnd type="none" w="med" len="med"/>
                    </a:lnB>
                    <a:solidFill>
                      <a:srgbClr val="FFFFFF"/>
                    </a:solidFill>
                  </a:tcPr>
                </a:tc>
                <a:extLst>
                  <a:ext uri="{0D108BD9-81ED-4DB2-BD59-A6C34878D82A}">
                    <a16:rowId xmlns:a16="http://schemas.microsoft.com/office/drawing/2014/main" val="2307189916"/>
                  </a:ext>
                </a:extLst>
              </a:tr>
            </a:tbl>
          </a:graphicData>
        </a:graphic>
      </p:graphicFrame>
    </p:spTree>
    <p:extLst>
      <p:ext uri="{BB962C8B-B14F-4D97-AF65-F5344CB8AC3E}">
        <p14:creationId xmlns:p14="http://schemas.microsoft.com/office/powerpoint/2010/main" val="3447694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lstStyle/>
          <a:p>
            <a:r>
              <a:rPr lang="es-ES" dirty="0"/>
              <a:t>COMPARACIÓN ENTRE RNN, LSTM Y GRU</a:t>
            </a:r>
          </a:p>
        </p:txBody>
      </p:sp>
      <p:grpSp>
        <p:nvGrpSpPr>
          <p:cNvPr id="4" name="Grupo 3">
            <a:extLst>
              <a:ext uri="{FF2B5EF4-FFF2-40B4-BE49-F238E27FC236}">
                <a16:creationId xmlns:a16="http://schemas.microsoft.com/office/drawing/2014/main" id="{F594944B-84DF-1A61-1AD3-82CA60790DFC}"/>
              </a:ext>
            </a:extLst>
          </p:cNvPr>
          <p:cNvGrpSpPr/>
          <p:nvPr/>
        </p:nvGrpSpPr>
        <p:grpSpPr>
          <a:xfrm>
            <a:off x="7958890" y="526617"/>
            <a:ext cx="749216" cy="749216"/>
            <a:chOff x="10611853" y="702156"/>
            <a:chExt cx="998954" cy="998954"/>
          </a:xfrm>
        </p:grpSpPr>
        <p:sp>
          <p:nvSpPr>
            <p:cNvPr id="2" name="Elipse 1">
              <a:extLst>
                <a:ext uri="{FF2B5EF4-FFF2-40B4-BE49-F238E27FC236}">
                  <a16:creationId xmlns:a16="http://schemas.microsoft.com/office/drawing/2014/main" id="{768F11AE-875F-CB75-0CC9-C48BD0FA3A41}"/>
                </a:ext>
              </a:extLst>
            </p:cNvPr>
            <p:cNvSpPr/>
            <p:nvPr/>
          </p:nvSpPr>
          <p:spPr>
            <a:xfrm>
              <a:off x="10611853" y="702156"/>
              <a:ext cx="998954" cy="998954"/>
            </a:xfrm>
            <a:prstGeom prst="ellipse">
              <a:avLst/>
            </a:prstGeom>
            <a:solidFill>
              <a:schemeClr val="accent5"/>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s-CL" sz="1050"/>
            </a:p>
          </p:txBody>
        </p:sp>
        <p:sp>
          <p:nvSpPr>
            <p:cNvPr id="3" name="Rectángulo 2" descr="Puerta cerrada con relleno sólido">
              <a:extLst>
                <a:ext uri="{FF2B5EF4-FFF2-40B4-BE49-F238E27FC236}">
                  <a16:creationId xmlns:a16="http://schemas.microsoft.com/office/drawing/2014/main" id="{ACE4E6DE-874A-A0B7-1A0C-AEBFB56BC7E4}"/>
                </a:ext>
              </a:extLst>
            </p:cNvPr>
            <p:cNvSpPr/>
            <p:nvPr/>
          </p:nvSpPr>
          <p:spPr>
            <a:xfrm>
              <a:off x="10792328" y="850278"/>
              <a:ext cx="653715" cy="65371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s-CL" sz="1050"/>
            </a:p>
          </p:txBody>
        </p:sp>
      </p:grpSp>
      <p:pic>
        <p:nvPicPr>
          <p:cNvPr id="8" name="Marcador de contenido 7" descr="Imagen de la pantalla de un video juego&#10;&#10;Descripción generada automáticamente con confianza baja">
            <a:extLst>
              <a:ext uri="{FF2B5EF4-FFF2-40B4-BE49-F238E27FC236}">
                <a16:creationId xmlns:a16="http://schemas.microsoft.com/office/drawing/2014/main" id="{3401A2E1-D588-7257-8425-497D09DB261B}"/>
              </a:ext>
            </a:extLst>
          </p:cNvPr>
          <p:cNvPicPr>
            <a:picLocks noGrp="1" noChangeAspect="1"/>
          </p:cNvPicPr>
          <p:nvPr>
            <p:ph idx="1"/>
          </p:nvPr>
        </p:nvPicPr>
        <p:blipFill>
          <a:blip r:embed="rId4"/>
          <a:stretch>
            <a:fillRect/>
          </a:stretch>
        </p:blipFill>
        <p:spPr>
          <a:xfrm>
            <a:off x="435769" y="1816652"/>
            <a:ext cx="8272463" cy="2397212"/>
          </a:xfrm>
          <a:prstGeom prst="rect">
            <a:avLst/>
          </a:prstGeom>
        </p:spPr>
      </p:pic>
    </p:spTree>
    <p:extLst>
      <p:ext uri="{BB962C8B-B14F-4D97-AF65-F5344CB8AC3E}">
        <p14:creationId xmlns:p14="http://schemas.microsoft.com/office/powerpoint/2010/main" val="637713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727E7-5F8F-8CEB-6894-03AC089EE82B}"/>
              </a:ext>
            </a:extLst>
          </p:cNvPr>
          <p:cNvSpPr>
            <a:spLocks noGrp="1"/>
          </p:cNvSpPr>
          <p:nvPr>
            <p:ph type="title"/>
          </p:nvPr>
        </p:nvSpPr>
        <p:spPr/>
        <p:txBody>
          <a:bodyPr/>
          <a:lstStyle/>
          <a:p>
            <a:r>
              <a:rPr lang="en-US" sz="2100" dirty="0">
                <a:solidFill>
                  <a:schemeClr val="bg1"/>
                </a:solidFill>
                <a:latin typeface="Calibri" panose="020F0502020204030204" pitchFamily="34" charset="0"/>
                <a:cs typeface="Calibri" panose="020F0502020204030204" pitchFamily="34" charset="0"/>
              </a:rPr>
              <a:t>REDES NEURONALES RECURRENTES (RNN)</a:t>
            </a:r>
            <a:endParaRPr lang="pt-BR" dirty="0"/>
          </a:p>
        </p:txBody>
      </p:sp>
      <p:graphicFrame>
        <p:nvGraphicFramePr>
          <p:cNvPr id="4" name="Tabla 3">
            <a:extLst>
              <a:ext uri="{FF2B5EF4-FFF2-40B4-BE49-F238E27FC236}">
                <a16:creationId xmlns:a16="http://schemas.microsoft.com/office/drawing/2014/main" id="{E342804D-DB54-0A6F-5D1C-ADCC0DA43549}"/>
              </a:ext>
            </a:extLst>
          </p:cNvPr>
          <p:cNvGraphicFramePr>
            <a:graphicFrameLocks noGrp="1"/>
          </p:cNvGraphicFramePr>
          <p:nvPr>
            <p:extLst>
              <p:ext uri="{D42A27DB-BD31-4B8C-83A1-F6EECF244321}">
                <p14:modId xmlns:p14="http://schemas.microsoft.com/office/powerpoint/2010/main" val="62109839"/>
              </p:ext>
            </p:extLst>
          </p:nvPr>
        </p:nvGraphicFramePr>
        <p:xfrm>
          <a:off x="2" y="514783"/>
          <a:ext cx="9143997" cy="4223231"/>
        </p:xfrm>
        <a:graphic>
          <a:graphicData uri="http://schemas.openxmlformats.org/drawingml/2006/table">
            <a:tbl>
              <a:tblPr firstRow="1" bandRow="1">
                <a:tableStyleId>{5C22544A-7EE6-4342-B048-85BDC9FD1C3A}</a:tableStyleId>
              </a:tblPr>
              <a:tblGrid>
                <a:gridCol w="1335617">
                  <a:extLst>
                    <a:ext uri="{9D8B030D-6E8A-4147-A177-3AD203B41FA5}">
                      <a16:colId xmlns:a16="http://schemas.microsoft.com/office/drawing/2014/main" val="4153584445"/>
                    </a:ext>
                  </a:extLst>
                </a:gridCol>
                <a:gridCol w="2381869">
                  <a:extLst>
                    <a:ext uri="{9D8B030D-6E8A-4147-A177-3AD203B41FA5}">
                      <a16:colId xmlns:a16="http://schemas.microsoft.com/office/drawing/2014/main" val="4119843814"/>
                    </a:ext>
                  </a:extLst>
                </a:gridCol>
                <a:gridCol w="2682340">
                  <a:extLst>
                    <a:ext uri="{9D8B030D-6E8A-4147-A177-3AD203B41FA5}">
                      <a16:colId xmlns:a16="http://schemas.microsoft.com/office/drawing/2014/main" val="3447593998"/>
                    </a:ext>
                  </a:extLst>
                </a:gridCol>
                <a:gridCol w="2744171">
                  <a:extLst>
                    <a:ext uri="{9D8B030D-6E8A-4147-A177-3AD203B41FA5}">
                      <a16:colId xmlns:a16="http://schemas.microsoft.com/office/drawing/2014/main" val="1651066410"/>
                    </a:ext>
                  </a:extLst>
                </a:gridCol>
              </a:tblGrid>
              <a:tr h="359891">
                <a:tc>
                  <a:txBody>
                    <a:bodyPr/>
                    <a:lstStyle/>
                    <a:p>
                      <a:endParaRPr lang="es-CL" sz="1200" dirty="0"/>
                    </a:p>
                  </a:txBody>
                  <a:tcPr marL="68580" marR="68580" marT="34290" marB="34290"/>
                </a:tc>
                <a:tc>
                  <a:txBody>
                    <a:bodyPr/>
                    <a:lstStyle/>
                    <a:p>
                      <a:r>
                        <a:rPr lang="es-MX" sz="1200" dirty="0"/>
                        <a:t>Red neuronal recurrente (RNN)</a:t>
                      </a:r>
                      <a:endParaRPr lang="es-CL" sz="1200" dirty="0"/>
                    </a:p>
                  </a:txBody>
                  <a:tcPr marL="68580" marR="68580" marT="34290" marB="34290"/>
                </a:tc>
                <a:tc>
                  <a:txBody>
                    <a:bodyPr/>
                    <a:lstStyle/>
                    <a:p>
                      <a:r>
                        <a:rPr lang="es-MX" sz="1200" dirty="0"/>
                        <a:t>Memoria a largo plazo (LSTM)</a:t>
                      </a:r>
                      <a:endParaRPr lang="es-CL" sz="1200" dirty="0"/>
                    </a:p>
                  </a:txBody>
                  <a:tcPr marL="68580" marR="68580" marT="34290" marB="34290"/>
                </a:tc>
                <a:tc>
                  <a:txBody>
                    <a:bodyPr/>
                    <a:lstStyle/>
                    <a:p>
                      <a:r>
                        <a:rPr lang="es-MX" sz="1200" dirty="0"/>
                        <a:t>Unidad recurrente cerrada (GRU)</a:t>
                      </a:r>
                      <a:endParaRPr lang="es-CL" sz="1200" dirty="0"/>
                    </a:p>
                  </a:txBody>
                  <a:tcPr marL="68580" marR="68580" marT="34290" marB="34290"/>
                </a:tc>
                <a:extLst>
                  <a:ext uri="{0D108BD9-81ED-4DB2-BD59-A6C34878D82A}">
                    <a16:rowId xmlns:a16="http://schemas.microsoft.com/office/drawing/2014/main" val="1055228997"/>
                  </a:ext>
                </a:extLst>
              </a:tr>
              <a:tr h="1117556">
                <a:tc>
                  <a:txBody>
                    <a:bodyPr/>
                    <a:lstStyle/>
                    <a:p>
                      <a:r>
                        <a:rPr lang="es-CL" sz="1200" b="1" dirty="0"/>
                        <a:t>Características</a:t>
                      </a:r>
                    </a:p>
                    <a:p>
                      <a:r>
                        <a:rPr lang="es-CL" sz="1200" b="1" dirty="0"/>
                        <a:t>clave</a:t>
                      </a:r>
                    </a:p>
                    <a:p>
                      <a:endParaRPr lang="es-CL" sz="1200" b="1" dirty="0"/>
                    </a:p>
                  </a:txBody>
                  <a:tcPr marL="68580" marR="68580" marT="34290" marB="34290"/>
                </a:tc>
                <a:tc>
                  <a:txBody>
                    <a:bodyPr/>
                    <a:lstStyle/>
                    <a:p>
                      <a:r>
                        <a:rPr lang="es-MX" sz="1200" dirty="0"/>
                        <a:t>- Las conexiones recurrentes</a:t>
                      </a:r>
                    </a:p>
                    <a:p>
                      <a:r>
                        <a:rPr lang="es-MX" sz="1200" dirty="0"/>
                        <a:t>permiten la retención de "memoria" de pasos de tiempo</a:t>
                      </a:r>
                    </a:p>
                    <a:p>
                      <a:r>
                        <a:rPr lang="es-MX" sz="1200" dirty="0"/>
                        <a:t>anteriores.</a:t>
                      </a:r>
                      <a:endParaRPr lang="es-CL" sz="1200" dirty="0"/>
                    </a:p>
                  </a:txBody>
                  <a:tcPr marL="68580" marR="68580" marT="34290" marB="34290"/>
                </a:tc>
                <a:tc>
                  <a:txBody>
                    <a:bodyPr/>
                    <a:lstStyle/>
                    <a:p>
                      <a:r>
                        <a:rPr lang="es-MX" sz="1200" dirty="0"/>
                        <a:t>- Utiliza puertas (entrada, olvido y salida) para regular el flujo de información.</a:t>
                      </a:r>
                    </a:p>
                    <a:p>
                      <a:r>
                        <a:rPr lang="es-MX" sz="1200" dirty="0"/>
                        <a:t>- Tiene un estado de celda además del estado oculto para transportar información a través de secuencias largas.</a:t>
                      </a:r>
                      <a:endParaRPr lang="es-CL" sz="1200" dirty="0"/>
                    </a:p>
                  </a:txBody>
                  <a:tcPr marL="68580" marR="68580" marT="34290" marB="34290"/>
                </a:tc>
                <a:tc>
                  <a:txBody>
                    <a:bodyPr/>
                    <a:lstStyle/>
                    <a:p>
                      <a:r>
                        <a:rPr lang="es-MX" sz="1200" dirty="0"/>
                        <a:t>- Contiene dos puertas: puerta de reinicio y puerta de actualización.</a:t>
                      </a:r>
                    </a:p>
                    <a:p>
                      <a:r>
                        <a:rPr lang="es-MX" sz="1200" dirty="0"/>
                        <a:t>- Fusiona el estado de la celda y el estado oculto.</a:t>
                      </a:r>
                    </a:p>
                    <a:p>
                      <a:endParaRPr lang="es-CL" sz="1200" dirty="0"/>
                    </a:p>
                  </a:txBody>
                  <a:tcPr marL="68580" marR="68580" marT="34290" marB="34290"/>
                </a:tc>
                <a:extLst>
                  <a:ext uri="{0D108BD9-81ED-4DB2-BD59-A6C34878D82A}">
                    <a16:rowId xmlns:a16="http://schemas.microsoft.com/office/drawing/2014/main" val="1999581185"/>
                  </a:ext>
                </a:extLst>
              </a:tr>
              <a:tr h="1117556">
                <a:tc>
                  <a:txBody>
                    <a:bodyPr/>
                    <a:lstStyle/>
                    <a:p>
                      <a:r>
                        <a:rPr lang="es-CL" sz="1200" b="1" dirty="0"/>
                        <a:t>Ventajas</a:t>
                      </a:r>
                    </a:p>
                  </a:txBody>
                  <a:tcPr marL="68580" marR="68580" marT="34290" marB="34290"/>
                </a:tc>
                <a:tc>
                  <a:txBody>
                    <a:bodyPr/>
                    <a:lstStyle/>
                    <a:p>
                      <a:r>
                        <a:rPr lang="es-MX" sz="1200" dirty="0"/>
                        <a:t>- Estructura simple.</a:t>
                      </a:r>
                    </a:p>
                    <a:p>
                      <a:r>
                        <a:rPr lang="es-MX" sz="1200" dirty="0"/>
                        <a:t>- Adecuado para tareas con secuencias cortas.</a:t>
                      </a:r>
                      <a:endParaRPr lang="es-CL" sz="1200" dirty="0"/>
                    </a:p>
                  </a:txBody>
                  <a:tcPr marL="68580" marR="68580" marT="34290" marB="34290"/>
                </a:tc>
                <a:tc>
                  <a:txBody>
                    <a:bodyPr/>
                    <a:lstStyle/>
                    <a:p>
                      <a:r>
                        <a:rPr lang="es-MX" sz="1200" dirty="0"/>
                        <a:t>- Puede capturar y recordar</a:t>
                      </a:r>
                    </a:p>
                    <a:p>
                      <a:r>
                        <a:rPr lang="es-MX" sz="1200" dirty="0"/>
                        <a:t>dependencias a largo plazo en los datos.</a:t>
                      </a:r>
                    </a:p>
                    <a:p>
                      <a:r>
                        <a:rPr lang="es-MX" sz="1200" dirty="0"/>
                        <a:t>- Mitiga el problema de desvanecimiento de gradiente de </a:t>
                      </a:r>
                      <a:r>
                        <a:rPr lang="es-MX" sz="1100" dirty="0"/>
                        <a:t>los</a:t>
                      </a:r>
                      <a:r>
                        <a:rPr lang="es-MX" sz="1200" dirty="0"/>
                        <a:t> RNN.</a:t>
                      </a:r>
                    </a:p>
                    <a:p>
                      <a:endParaRPr lang="es-CL" sz="1200" dirty="0"/>
                    </a:p>
                  </a:txBody>
                  <a:tcPr marL="68580" marR="68580" marT="34290" marB="34290"/>
                </a:tc>
                <a:tc>
                  <a:txBody>
                    <a:bodyPr/>
                    <a:lstStyle/>
                    <a:p>
                      <a:r>
                        <a:rPr lang="es-MX" sz="1200" dirty="0"/>
                        <a:t>- Menos parámetros que LSTM, lo</a:t>
                      </a:r>
                    </a:p>
                    <a:p>
                      <a:r>
                        <a:rPr lang="es-MX" sz="1200" dirty="0"/>
                        <a:t>que a menudo conduce a tiempos de entrenamiento más rápidos.</a:t>
                      </a:r>
                    </a:p>
                    <a:p>
                      <a:r>
                        <a:rPr lang="es-MX" sz="1200" dirty="0"/>
                        <a:t>- Estructura simplificada manteniendo la capacidad de capturar dependencias a largo plazo.</a:t>
                      </a:r>
                      <a:endParaRPr lang="es-CL" sz="1200" dirty="0"/>
                    </a:p>
                  </a:txBody>
                  <a:tcPr marL="68580" marR="68580" marT="34290" marB="34290"/>
                </a:tc>
                <a:extLst>
                  <a:ext uri="{0D108BD9-81ED-4DB2-BD59-A6C34878D82A}">
                    <a16:rowId xmlns:a16="http://schemas.microsoft.com/office/drawing/2014/main" val="1630719529"/>
                  </a:ext>
                </a:extLst>
              </a:tr>
              <a:tr h="1117556">
                <a:tc>
                  <a:txBody>
                    <a:bodyPr/>
                    <a:lstStyle/>
                    <a:p>
                      <a:r>
                        <a:rPr lang="es-CL" sz="1200" b="1" dirty="0"/>
                        <a:t>Desventajas </a:t>
                      </a:r>
                    </a:p>
                  </a:txBody>
                  <a:tcPr marL="68580" marR="68580" marT="34290" marB="34290"/>
                </a:tc>
                <a:tc>
                  <a:txBody>
                    <a:bodyPr/>
                    <a:lstStyle/>
                    <a:p>
                      <a:r>
                        <a:rPr lang="es-MX" sz="1200" dirty="0"/>
                        <a:t>- Sufre el problema del gradiente que desaparece y</a:t>
                      </a:r>
                    </a:p>
                    <a:p>
                      <a:r>
                        <a:rPr lang="es-MX" sz="1200" dirty="0"/>
                        <a:t>explota, lo que dificulta el aprendizaje de dependencias a largo plazo.</a:t>
                      </a:r>
                    </a:p>
                    <a:p>
                      <a:r>
                        <a:rPr lang="es-MX" sz="1200" dirty="0"/>
                        <a:t>- Capacidad de memoria limitada</a:t>
                      </a:r>
                      <a:endParaRPr lang="es-CL" sz="1200" dirty="0"/>
                    </a:p>
                  </a:txBody>
                  <a:tcPr marL="68580" marR="68580" marT="34290" marB="34290"/>
                </a:tc>
                <a:tc>
                  <a:txBody>
                    <a:bodyPr/>
                    <a:lstStyle/>
                    <a:p>
                      <a:r>
                        <a:rPr lang="es-MX" sz="1200" dirty="0"/>
                        <a:t>- Más intensivo desde el punto</a:t>
                      </a:r>
                    </a:p>
                    <a:p>
                      <a:r>
                        <a:rPr lang="es-MX" sz="1200" dirty="0"/>
                        <a:t>de vista computacional que los RNN.</a:t>
                      </a:r>
                    </a:p>
                    <a:p>
                      <a:r>
                        <a:rPr lang="es-MX" sz="1200" dirty="0"/>
                        <a:t>- La complejidad puede llevar a</a:t>
                      </a:r>
                    </a:p>
                    <a:p>
                      <a:r>
                        <a:rPr lang="es-MX" sz="1200" dirty="0"/>
                        <a:t>tiempos de entrenamiento más</a:t>
                      </a:r>
                    </a:p>
                    <a:p>
                      <a:r>
                        <a:rPr lang="es-MX" sz="1200" dirty="0"/>
                        <a:t>prolongados.</a:t>
                      </a:r>
                    </a:p>
                    <a:p>
                      <a:endParaRPr lang="es-CL" sz="1200" dirty="0"/>
                    </a:p>
                  </a:txBody>
                  <a:tcPr marL="68580" marR="68580" marT="34290" marB="34290"/>
                </a:tc>
                <a:tc>
                  <a:txBody>
                    <a:bodyPr/>
                    <a:lstStyle/>
                    <a:p>
                      <a:r>
                        <a:rPr lang="es-MX" sz="1200" dirty="0"/>
                        <a:t>- Es posible que no capture</a:t>
                      </a:r>
                    </a:p>
                    <a:p>
                      <a:r>
                        <a:rPr lang="es-MX" sz="1200" dirty="0"/>
                        <a:t>las dependencias a largo plazo</a:t>
                      </a:r>
                    </a:p>
                    <a:p>
                      <a:r>
                        <a:rPr lang="es-MX" sz="1200" dirty="0"/>
                        <a:t>con tanta eficacia como LSTM en</a:t>
                      </a:r>
                    </a:p>
                    <a:p>
                      <a:r>
                        <a:rPr lang="es-MX" sz="1200" dirty="0"/>
                        <a:t>algunas tareas.</a:t>
                      </a:r>
                      <a:endParaRPr lang="es-CL" sz="1200" dirty="0"/>
                    </a:p>
                  </a:txBody>
                  <a:tcPr marL="68580" marR="68580" marT="34290" marB="34290"/>
                </a:tc>
                <a:extLst>
                  <a:ext uri="{0D108BD9-81ED-4DB2-BD59-A6C34878D82A}">
                    <a16:rowId xmlns:a16="http://schemas.microsoft.com/office/drawing/2014/main" val="1492485357"/>
                  </a:ext>
                </a:extLst>
              </a:tr>
            </a:tbl>
          </a:graphicData>
        </a:graphic>
      </p:graphicFrame>
    </p:spTree>
    <p:extLst>
      <p:ext uri="{BB962C8B-B14F-4D97-AF65-F5344CB8AC3E}">
        <p14:creationId xmlns:p14="http://schemas.microsoft.com/office/powerpoint/2010/main" val="3039832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582AD9-8970-8344-1751-49490809C430}"/>
              </a:ext>
            </a:extLst>
          </p:cNvPr>
          <p:cNvSpPr>
            <a:spLocks noGrp="1"/>
          </p:cNvSpPr>
          <p:nvPr>
            <p:ph type="title"/>
          </p:nvPr>
        </p:nvSpPr>
        <p:spPr/>
        <p:txBody>
          <a:bodyPr>
            <a:normAutofit fontScale="90000"/>
          </a:bodyPr>
          <a:lstStyle/>
          <a:p>
            <a:r>
              <a:rPr lang="es-ES" dirty="0"/>
              <a:t>COMPARACIÓN ENTRE RNN, LSTM Y GRU</a:t>
            </a:r>
          </a:p>
        </p:txBody>
      </p:sp>
      <p:sp>
        <p:nvSpPr>
          <p:cNvPr id="6" name="Marcador de contenido 5">
            <a:extLst>
              <a:ext uri="{FF2B5EF4-FFF2-40B4-BE49-F238E27FC236}">
                <a16:creationId xmlns:a16="http://schemas.microsoft.com/office/drawing/2014/main" id="{C32DAB9B-667C-4ECA-A42F-AD7C3EA8B76D}"/>
              </a:ext>
            </a:extLst>
          </p:cNvPr>
          <p:cNvSpPr>
            <a:spLocks noGrp="1"/>
          </p:cNvSpPr>
          <p:nvPr>
            <p:ph idx="4294967295"/>
          </p:nvPr>
        </p:nvSpPr>
        <p:spPr>
          <a:xfrm>
            <a:off x="0" y="1635125"/>
            <a:ext cx="8270875" cy="3232150"/>
          </a:xfrm>
        </p:spPr>
        <p:txBody>
          <a:bodyPr>
            <a:normAutofit/>
          </a:bodyPr>
          <a:lstStyle/>
          <a:p>
            <a:pPr algn="just"/>
            <a:r>
              <a:rPr lang="es-MX" sz="1500" dirty="0"/>
              <a:t>En general, los LSTM tienden a ser más efectivos en tareas que requieren que la red almacene y acceda a dependencias a largo plazo. </a:t>
            </a:r>
          </a:p>
          <a:p>
            <a:pPr algn="just"/>
            <a:r>
              <a:rPr lang="es-MX" sz="1500" dirty="0"/>
              <a:t>Por otro lado, las GRU son más efectivas en tareas que requieren que la red aprenda rápidamente y se adapte a nuevas entradas.</a:t>
            </a:r>
          </a:p>
          <a:p>
            <a:pPr algn="just"/>
            <a:r>
              <a:rPr lang="es-MX" sz="1500" dirty="0"/>
              <a:t>No existe un único tipo "mejor" de RNN para todas las tareas, y la elección entre </a:t>
            </a:r>
            <a:r>
              <a:rPr lang="es-MX" sz="1500" dirty="0" err="1"/>
              <a:t>LSTMs</a:t>
            </a:r>
            <a:r>
              <a:rPr lang="es-MX" sz="1500" dirty="0"/>
              <a:t>, </a:t>
            </a:r>
            <a:r>
              <a:rPr lang="es-MX" sz="1500" dirty="0" err="1"/>
              <a:t>GRUs</a:t>
            </a:r>
            <a:r>
              <a:rPr lang="es-MX" sz="1500" dirty="0"/>
              <a:t> y otros tipos de RNN dependerá de los requisitos específicos de la tarea en cuestión. En general, es una buena idea probar varios tipos de RNN y ver cuál funciona mejor para la tarea específica. </a:t>
            </a:r>
            <a:endParaRPr lang="es-ES" sz="1500" dirty="0"/>
          </a:p>
        </p:txBody>
      </p:sp>
    </p:spTree>
    <p:extLst>
      <p:ext uri="{BB962C8B-B14F-4D97-AF65-F5344CB8AC3E}">
        <p14:creationId xmlns:p14="http://schemas.microsoft.com/office/powerpoint/2010/main" val="4217663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2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Diferencia CNN y RNN</a:t>
            </a:r>
            <a:endParaRPr sz="2600">
              <a:latin typeface="Sora"/>
              <a:ea typeface="Sora"/>
              <a:cs typeface="Sora"/>
              <a:sym typeface="Sora"/>
            </a:endParaRPr>
          </a:p>
        </p:txBody>
      </p:sp>
      <p:sp>
        <p:nvSpPr>
          <p:cNvPr id="523" name="Google Shape;523;p26"/>
          <p:cNvSpPr/>
          <p:nvPr/>
        </p:nvSpPr>
        <p:spPr>
          <a:xfrm>
            <a:off x="2935425" y="1510144"/>
            <a:ext cx="4940700" cy="10839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342900" lvl="0" indent="-234950" algn="l" rtl="0">
              <a:spcBef>
                <a:spcPts val="0"/>
              </a:spcBef>
              <a:spcAft>
                <a:spcPts val="0"/>
              </a:spcAft>
              <a:buClr>
                <a:srgbClr val="004987"/>
              </a:buClr>
              <a:buSzPts val="1100"/>
              <a:buFont typeface="Work Sans Medium"/>
              <a:buChar char="●"/>
            </a:pPr>
            <a:r>
              <a:rPr lang="es" sz="1100" dirty="0">
                <a:latin typeface="Work Sans Medium"/>
                <a:ea typeface="Work Sans Medium"/>
                <a:cs typeface="Work Sans Medium"/>
                <a:sym typeface="Work Sans Medium"/>
              </a:rPr>
              <a:t>Usado para procesar imágenes</a:t>
            </a:r>
            <a:endParaRPr sz="1100" dirty="0">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dirty="0">
                <a:latin typeface="Work Sans Medium"/>
                <a:ea typeface="Work Sans Medium"/>
                <a:cs typeface="Work Sans Medium"/>
                <a:sym typeface="Work Sans Medium"/>
              </a:rPr>
              <a:t>Datos de entrada y de salida independientes</a:t>
            </a:r>
            <a:endParaRPr sz="1100" dirty="0">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dirty="0">
                <a:latin typeface="Work Sans Medium"/>
                <a:ea typeface="Work Sans Medium"/>
                <a:cs typeface="Work Sans Medium"/>
                <a:sym typeface="Work Sans Medium"/>
              </a:rPr>
              <a:t>Usado para clasificación</a:t>
            </a:r>
            <a:endParaRPr sz="1100" dirty="0">
              <a:latin typeface="Work Sans Medium"/>
              <a:ea typeface="Work Sans Medium"/>
              <a:cs typeface="Work Sans Medium"/>
              <a:sym typeface="Work Sans Medium"/>
            </a:endParaRPr>
          </a:p>
        </p:txBody>
      </p:sp>
      <p:sp>
        <p:nvSpPr>
          <p:cNvPr id="524" name="Google Shape;524;p26"/>
          <p:cNvSpPr/>
          <p:nvPr/>
        </p:nvSpPr>
        <p:spPr>
          <a:xfrm>
            <a:off x="2924775" y="2854819"/>
            <a:ext cx="4940700" cy="11208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342900" lvl="0" indent="-234950" algn="l" rtl="0">
              <a:spcBef>
                <a:spcPts val="0"/>
              </a:spcBef>
              <a:spcAft>
                <a:spcPts val="0"/>
              </a:spcAft>
              <a:buClr>
                <a:srgbClr val="004987"/>
              </a:buClr>
              <a:buSzPts val="1100"/>
              <a:buFont typeface="Work Sans Medium"/>
              <a:buChar char="●"/>
            </a:pPr>
            <a:r>
              <a:rPr lang="es" sz="1100">
                <a:solidFill>
                  <a:schemeClr val="dk1"/>
                </a:solidFill>
                <a:latin typeface="Work Sans Medium"/>
                <a:ea typeface="Work Sans Medium"/>
                <a:cs typeface="Work Sans Medium"/>
                <a:sym typeface="Work Sans Medium"/>
              </a:rPr>
              <a:t>Usado para calcular tendencias y series de tiempo</a:t>
            </a:r>
            <a:endParaRPr sz="1100">
              <a:solidFill>
                <a:schemeClr val="dk1"/>
              </a:solidFill>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a:solidFill>
                  <a:schemeClr val="dk1"/>
                </a:solidFill>
                <a:latin typeface="Work Sans Medium"/>
                <a:ea typeface="Work Sans Medium"/>
                <a:cs typeface="Work Sans Medium"/>
                <a:sym typeface="Work Sans Medium"/>
              </a:rPr>
              <a:t>Los datos de entrada y de salida dependen de valores anteriores</a:t>
            </a:r>
            <a:endParaRPr sz="1100">
              <a:solidFill>
                <a:schemeClr val="dk1"/>
              </a:solidFill>
              <a:latin typeface="Work Sans Medium"/>
              <a:ea typeface="Work Sans Medium"/>
              <a:cs typeface="Work Sans Medium"/>
              <a:sym typeface="Work Sans Medium"/>
            </a:endParaRPr>
          </a:p>
          <a:p>
            <a:pPr marL="342900" lvl="0" indent="-234950" algn="l" rtl="0">
              <a:spcBef>
                <a:spcPts val="0"/>
              </a:spcBef>
              <a:spcAft>
                <a:spcPts val="0"/>
              </a:spcAft>
              <a:buClr>
                <a:srgbClr val="004987"/>
              </a:buClr>
              <a:buSzPts val="1100"/>
              <a:buFont typeface="Work Sans Medium"/>
              <a:buChar char="●"/>
            </a:pPr>
            <a:r>
              <a:rPr lang="es" sz="1100">
                <a:solidFill>
                  <a:schemeClr val="dk1"/>
                </a:solidFill>
                <a:latin typeface="Work Sans Medium"/>
                <a:ea typeface="Work Sans Medium"/>
                <a:cs typeface="Work Sans Medium"/>
                <a:sym typeface="Work Sans Medium"/>
              </a:rPr>
              <a:t>Usado para regresión</a:t>
            </a:r>
            <a:endParaRPr sz="1100">
              <a:solidFill>
                <a:schemeClr val="dk1"/>
              </a:solidFill>
              <a:latin typeface="Work Sans Medium"/>
              <a:ea typeface="Work Sans Medium"/>
              <a:cs typeface="Work Sans Medium"/>
              <a:sym typeface="Work Sans Medium"/>
            </a:endParaRPr>
          </a:p>
        </p:txBody>
      </p:sp>
      <p:cxnSp>
        <p:nvCxnSpPr>
          <p:cNvPr id="525" name="Google Shape;525;p26"/>
          <p:cNvCxnSpPr/>
          <p:nvPr/>
        </p:nvCxnSpPr>
        <p:spPr>
          <a:xfrm>
            <a:off x="2248875" y="2052056"/>
            <a:ext cx="562200" cy="600"/>
          </a:xfrm>
          <a:prstGeom prst="bentConnector3">
            <a:avLst>
              <a:gd name="adj1" fmla="val 50000"/>
            </a:avLst>
          </a:prstGeom>
          <a:noFill/>
          <a:ln w="19050" cap="flat" cmpd="sng">
            <a:solidFill>
              <a:srgbClr val="004987"/>
            </a:solidFill>
            <a:prstDash val="solid"/>
            <a:round/>
            <a:headEnd type="none" w="med" len="med"/>
            <a:tailEnd type="oval" w="med" len="med"/>
          </a:ln>
        </p:spPr>
      </p:cxnSp>
      <p:cxnSp>
        <p:nvCxnSpPr>
          <p:cNvPr id="526" name="Google Shape;526;p26"/>
          <p:cNvCxnSpPr/>
          <p:nvPr/>
        </p:nvCxnSpPr>
        <p:spPr>
          <a:xfrm>
            <a:off x="2248875" y="3456919"/>
            <a:ext cx="562200" cy="600"/>
          </a:xfrm>
          <a:prstGeom prst="bentConnector3">
            <a:avLst>
              <a:gd name="adj1" fmla="val 50000"/>
            </a:avLst>
          </a:prstGeom>
          <a:noFill/>
          <a:ln w="19050" cap="flat" cmpd="sng">
            <a:solidFill>
              <a:srgbClr val="004987"/>
            </a:solidFill>
            <a:prstDash val="solid"/>
            <a:round/>
            <a:headEnd type="none" w="med" len="med"/>
            <a:tailEnd type="oval" w="med" len="med"/>
          </a:ln>
        </p:spPr>
      </p:cxnSp>
      <p:sp>
        <p:nvSpPr>
          <p:cNvPr id="527" name="Google Shape;527;p26"/>
          <p:cNvSpPr/>
          <p:nvPr/>
        </p:nvSpPr>
        <p:spPr>
          <a:xfrm>
            <a:off x="1226588" y="1625006"/>
            <a:ext cx="854100" cy="854100"/>
          </a:xfrm>
          <a:prstGeom prst="ellipse">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rgbClr val="004987"/>
                </a:solidFill>
                <a:latin typeface="Sora"/>
                <a:ea typeface="Sora"/>
                <a:cs typeface="Sora"/>
                <a:sym typeface="Sora"/>
              </a:rPr>
              <a:t>CNN</a:t>
            </a:r>
            <a:endParaRPr sz="1100">
              <a:solidFill>
                <a:srgbClr val="004987"/>
              </a:solidFill>
            </a:endParaRPr>
          </a:p>
        </p:txBody>
      </p:sp>
      <p:sp>
        <p:nvSpPr>
          <p:cNvPr id="528" name="Google Shape;528;p26"/>
          <p:cNvSpPr/>
          <p:nvPr/>
        </p:nvSpPr>
        <p:spPr>
          <a:xfrm>
            <a:off x="1226588" y="3030094"/>
            <a:ext cx="854100" cy="854100"/>
          </a:xfrm>
          <a:prstGeom prst="ellipse">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rgbClr val="004987"/>
                </a:solidFill>
                <a:latin typeface="Sora"/>
                <a:ea typeface="Sora"/>
                <a:cs typeface="Sora"/>
                <a:sym typeface="Sora"/>
              </a:rPr>
              <a:t>RNN</a:t>
            </a:r>
            <a:endParaRPr sz="1100">
              <a:solidFill>
                <a:srgbClr val="004987"/>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Entendiendo un tensor</a:t>
            </a:r>
            <a:endParaRPr sz="2600">
              <a:latin typeface="Sora"/>
              <a:ea typeface="Sora"/>
              <a:cs typeface="Sora"/>
              <a:sym typeface="Sora"/>
            </a:endParaRPr>
          </a:p>
        </p:txBody>
      </p:sp>
      <p:sp>
        <p:nvSpPr>
          <p:cNvPr id="534" name="Google Shape;534;p27"/>
          <p:cNvSpPr txBox="1"/>
          <p:nvPr/>
        </p:nvSpPr>
        <p:spPr>
          <a:xfrm>
            <a:off x="517444" y="1294144"/>
            <a:ext cx="4054500" cy="748200"/>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1200"/>
              </a:spcAft>
              <a:buNone/>
            </a:pPr>
            <a:r>
              <a:rPr lang="es" sz="1200" dirty="0">
                <a:solidFill>
                  <a:schemeClr val="dk1"/>
                </a:solidFill>
                <a:latin typeface="Work Sans Medium"/>
                <a:ea typeface="Work Sans Medium"/>
                <a:cs typeface="Work Sans Medium"/>
                <a:sym typeface="Work Sans Medium"/>
              </a:rPr>
              <a:t>Las redes neuronales recurrentes requieren tensores como datos de entrada, por ello, es importante conocer los distintos tipos de datos.</a:t>
            </a:r>
            <a:endParaRPr sz="1200" dirty="0">
              <a:solidFill>
                <a:schemeClr val="dk1"/>
              </a:solidFill>
              <a:latin typeface="Work Sans Medium"/>
              <a:ea typeface="Work Sans Medium"/>
              <a:cs typeface="Work Sans Medium"/>
              <a:sym typeface="Work Sans Medium"/>
            </a:endParaRPr>
          </a:p>
        </p:txBody>
      </p:sp>
      <p:cxnSp>
        <p:nvCxnSpPr>
          <p:cNvPr id="535" name="Google Shape;535;p27"/>
          <p:cNvCxnSpPr/>
          <p:nvPr/>
        </p:nvCxnSpPr>
        <p:spPr>
          <a:xfrm>
            <a:off x="5337375" y="1660350"/>
            <a:ext cx="2900400" cy="0"/>
          </a:xfrm>
          <a:prstGeom prst="straightConnector1">
            <a:avLst/>
          </a:prstGeom>
          <a:noFill/>
          <a:ln w="19050" cap="flat" cmpd="sng">
            <a:solidFill>
              <a:srgbClr val="004987"/>
            </a:solidFill>
            <a:prstDash val="solid"/>
            <a:round/>
            <a:headEnd type="triangle" w="med" len="med"/>
            <a:tailEnd type="triangle" w="med" len="med"/>
          </a:ln>
        </p:spPr>
      </p:cxnSp>
      <p:cxnSp>
        <p:nvCxnSpPr>
          <p:cNvPr id="536" name="Google Shape;536;p27"/>
          <p:cNvCxnSpPr/>
          <p:nvPr/>
        </p:nvCxnSpPr>
        <p:spPr>
          <a:xfrm>
            <a:off x="6196894" y="1193813"/>
            <a:ext cx="0" cy="933000"/>
          </a:xfrm>
          <a:prstGeom prst="straightConnector1">
            <a:avLst/>
          </a:prstGeom>
          <a:noFill/>
          <a:ln w="19050" cap="flat" cmpd="sng">
            <a:solidFill>
              <a:srgbClr val="004987"/>
            </a:solidFill>
            <a:prstDash val="solid"/>
            <a:round/>
            <a:headEnd type="triangle" w="med" len="med"/>
            <a:tailEnd type="triangle" w="med" len="med"/>
          </a:ln>
        </p:spPr>
      </p:cxnSp>
      <p:sp>
        <p:nvSpPr>
          <p:cNvPr id="537" name="Google Shape;537;p27"/>
          <p:cNvSpPr/>
          <p:nvPr/>
        </p:nvSpPr>
        <p:spPr>
          <a:xfrm>
            <a:off x="6505538" y="1559644"/>
            <a:ext cx="201000" cy="201000"/>
          </a:xfrm>
          <a:prstGeom prst="ellipse">
            <a:avLst/>
          </a:prstGeom>
          <a:solidFill>
            <a:srgbClr val="CC00CC"/>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8" name="Google Shape;538;p27"/>
          <p:cNvSpPr/>
          <p:nvPr/>
        </p:nvSpPr>
        <p:spPr>
          <a:xfrm>
            <a:off x="620175" y="3065738"/>
            <a:ext cx="3117000" cy="11679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s" sz="1100">
                <a:latin typeface="Work Sans Medium"/>
                <a:ea typeface="Work Sans Medium"/>
                <a:cs typeface="Work Sans Medium"/>
                <a:sym typeface="Work Sans Medium"/>
              </a:rPr>
              <a:t>Es una cantidad que no tiene dimensión, lo vemos diariamente con cuestiones como la temperatura, es por decirlo así, un número que representa un valor.</a:t>
            </a:r>
            <a:endParaRPr sz="1100">
              <a:latin typeface="Work Sans Medium"/>
              <a:ea typeface="Work Sans Medium"/>
              <a:cs typeface="Work Sans Medium"/>
              <a:sym typeface="Work Sans Medium"/>
            </a:endParaRPr>
          </a:p>
        </p:txBody>
      </p:sp>
      <p:sp>
        <p:nvSpPr>
          <p:cNvPr id="539" name="Google Shape;539;p27"/>
          <p:cNvSpPr/>
          <p:nvPr/>
        </p:nvSpPr>
        <p:spPr>
          <a:xfrm>
            <a:off x="631744" y="2355898"/>
            <a:ext cx="1105800" cy="396300"/>
          </a:xfrm>
          <a:prstGeom prst="roundRect">
            <a:avLst>
              <a:gd name="adj" fmla="val 50000"/>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a:solidFill>
                  <a:schemeClr val="lt1"/>
                </a:solidFill>
                <a:latin typeface="Sora SemiBold"/>
                <a:ea typeface="Sora SemiBold"/>
                <a:cs typeface="Sora SemiBold"/>
                <a:sym typeface="Sora SemiBold"/>
              </a:rPr>
              <a:t>Escalar</a:t>
            </a:r>
            <a:endParaRPr sz="1400">
              <a:solidFill>
                <a:schemeClr val="lt1"/>
              </a:solidFill>
              <a:latin typeface="Sora SemiBold"/>
              <a:ea typeface="Sora SemiBold"/>
              <a:cs typeface="Sora SemiBold"/>
              <a:sym typeface="Sora SemiBold"/>
            </a:endParaRPr>
          </a:p>
        </p:txBody>
      </p:sp>
      <p:pic>
        <p:nvPicPr>
          <p:cNvPr id="540" name="Google Shape;540;p27"/>
          <p:cNvPicPr preferRelativeResize="0"/>
          <p:nvPr/>
        </p:nvPicPr>
        <p:blipFill rotWithShape="1">
          <a:blip r:embed="rId3">
            <a:alphaModFix/>
          </a:blip>
          <a:srcRect l="13735" t="22264" r="15573" b="22325"/>
          <a:stretch/>
        </p:blipFill>
        <p:spPr>
          <a:xfrm>
            <a:off x="4792013" y="3136106"/>
            <a:ext cx="2118947" cy="1110285"/>
          </a:xfrm>
          <a:prstGeom prst="rect">
            <a:avLst/>
          </a:prstGeom>
          <a:noFill/>
          <a:ln>
            <a:noFill/>
          </a:ln>
        </p:spPr>
      </p:pic>
      <p:pic>
        <p:nvPicPr>
          <p:cNvPr id="541" name="Google Shape;541;p27"/>
          <p:cNvPicPr preferRelativeResize="0"/>
          <p:nvPr/>
        </p:nvPicPr>
        <p:blipFill rotWithShape="1">
          <a:blip r:embed="rId4">
            <a:alphaModFix/>
          </a:blip>
          <a:srcRect l="25944" t="24869" r="26495" b="24500"/>
          <a:stretch/>
        </p:blipFill>
        <p:spPr>
          <a:xfrm>
            <a:off x="7642295" y="3136106"/>
            <a:ext cx="945786" cy="1121443"/>
          </a:xfrm>
          <a:prstGeom prst="rect">
            <a:avLst/>
          </a:prstGeom>
          <a:noFill/>
          <a:ln>
            <a:noFill/>
          </a:ln>
        </p:spPr>
      </p:pic>
      <p:cxnSp>
        <p:nvCxnSpPr>
          <p:cNvPr id="542" name="Google Shape;542;p27"/>
          <p:cNvCxnSpPr/>
          <p:nvPr/>
        </p:nvCxnSpPr>
        <p:spPr>
          <a:xfrm>
            <a:off x="7081631" y="3696833"/>
            <a:ext cx="390000" cy="0"/>
          </a:xfrm>
          <a:prstGeom prst="straightConnector1">
            <a:avLst/>
          </a:prstGeom>
          <a:noFill/>
          <a:ln w="19050" cap="flat" cmpd="sng">
            <a:solidFill>
              <a:srgbClr val="004987"/>
            </a:solidFill>
            <a:prstDash val="solid"/>
            <a:round/>
            <a:headEnd type="none" w="sm" len="sm"/>
            <a:tailEnd type="oval" w="med" len="med"/>
          </a:ln>
        </p:spPr>
      </p:cxnSp>
      <p:cxnSp>
        <p:nvCxnSpPr>
          <p:cNvPr id="543" name="Google Shape;543;p27"/>
          <p:cNvCxnSpPr/>
          <p:nvPr/>
        </p:nvCxnSpPr>
        <p:spPr>
          <a:xfrm>
            <a:off x="1184686" y="2645423"/>
            <a:ext cx="0" cy="435000"/>
          </a:xfrm>
          <a:prstGeom prst="straightConnector1">
            <a:avLst/>
          </a:prstGeom>
          <a:noFill/>
          <a:ln w="19050" cap="flat" cmpd="sng">
            <a:solidFill>
              <a:srgbClr val="004987"/>
            </a:solidFill>
            <a:prstDash val="solid"/>
            <a:round/>
            <a:headEnd type="none" w="sm" len="sm"/>
            <a:tailEnd type="oval"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8"/>
          <p:cNvSpPr/>
          <p:nvPr/>
        </p:nvSpPr>
        <p:spPr>
          <a:xfrm>
            <a:off x="1319400" y="1436644"/>
            <a:ext cx="3137100" cy="10995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s" sz="1100">
                <a:latin typeface="Work Sans Medium"/>
                <a:ea typeface="Work Sans Medium"/>
                <a:cs typeface="Work Sans Medium"/>
                <a:sym typeface="Work Sans Medium"/>
              </a:rPr>
              <a:t>Es un valor que tiene una dimensión, y puede ser un conjunto de datos, nosotros solemos representarlo como una línea dentro de una recta.</a:t>
            </a:r>
            <a:endParaRPr sz="1100">
              <a:latin typeface="Work Sans Medium"/>
              <a:ea typeface="Work Sans Medium"/>
              <a:cs typeface="Work Sans Medium"/>
              <a:sym typeface="Work Sans Medium"/>
            </a:endParaRPr>
          </a:p>
        </p:txBody>
      </p:sp>
      <p:pic>
        <p:nvPicPr>
          <p:cNvPr id="549" name="Google Shape;549;p28"/>
          <p:cNvPicPr preferRelativeResize="0"/>
          <p:nvPr/>
        </p:nvPicPr>
        <p:blipFill rotWithShape="1">
          <a:blip r:embed="rId3">
            <a:alphaModFix/>
          </a:blip>
          <a:srcRect l="12451" t="20473" r="12082" b="21869"/>
          <a:stretch/>
        </p:blipFill>
        <p:spPr>
          <a:xfrm>
            <a:off x="5621569" y="1379490"/>
            <a:ext cx="2668651" cy="1136325"/>
          </a:xfrm>
          <a:prstGeom prst="rect">
            <a:avLst/>
          </a:prstGeom>
          <a:noFill/>
          <a:ln>
            <a:noFill/>
          </a:ln>
        </p:spPr>
      </p:pic>
      <p:pic>
        <p:nvPicPr>
          <p:cNvPr id="550" name="Google Shape;550;p28"/>
          <p:cNvPicPr preferRelativeResize="0"/>
          <p:nvPr/>
        </p:nvPicPr>
        <p:blipFill rotWithShape="1">
          <a:blip r:embed="rId4">
            <a:alphaModFix/>
          </a:blip>
          <a:srcRect l="17148" t="24903" r="17174" b="24149"/>
          <a:stretch/>
        </p:blipFill>
        <p:spPr>
          <a:xfrm>
            <a:off x="5621569" y="2618775"/>
            <a:ext cx="2668650" cy="1455625"/>
          </a:xfrm>
          <a:prstGeom prst="rect">
            <a:avLst/>
          </a:prstGeom>
          <a:noFill/>
          <a:ln>
            <a:noFill/>
          </a:ln>
        </p:spPr>
      </p:pic>
      <p:sp>
        <p:nvSpPr>
          <p:cNvPr id="551" name="Google Shape;551;p28"/>
          <p:cNvSpPr/>
          <p:nvPr/>
        </p:nvSpPr>
        <p:spPr>
          <a:xfrm>
            <a:off x="664650" y="1227832"/>
            <a:ext cx="1105800" cy="396300"/>
          </a:xfrm>
          <a:prstGeom prst="roundRect">
            <a:avLst>
              <a:gd name="adj" fmla="val 50000"/>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a:solidFill>
                  <a:schemeClr val="lt1"/>
                </a:solidFill>
                <a:latin typeface="Sora SemiBold"/>
                <a:ea typeface="Sora SemiBold"/>
                <a:cs typeface="Sora SemiBold"/>
                <a:sym typeface="Sora SemiBold"/>
              </a:rPr>
              <a:t>Vector</a:t>
            </a:r>
            <a:endParaRPr sz="1400">
              <a:solidFill>
                <a:schemeClr val="lt1"/>
              </a:solidFill>
              <a:latin typeface="Sora SemiBold"/>
              <a:ea typeface="Sora SemiBold"/>
              <a:cs typeface="Sora SemiBold"/>
              <a:sym typeface="Sora SemiBold"/>
            </a:endParaRPr>
          </a:p>
        </p:txBody>
      </p:sp>
      <p:sp>
        <p:nvSpPr>
          <p:cNvPr id="552" name="Google Shape;552;p28"/>
          <p:cNvSpPr/>
          <p:nvPr/>
        </p:nvSpPr>
        <p:spPr>
          <a:xfrm>
            <a:off x="2282700" y="2849925"/>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3" name="Google Shape;553;p28"/>
          <p:cNvSpPr/>
          <p:nvPr/>
        </p:nvSpPr>
        <p:spPr>
          <a:xfrm>
            <a:off x="2282700" y="3159750"/>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4" name="Google Shape;554;p28"/>
          <p:cNvSpPr/>
          <p:nvPr/>
        </p:nvSpPr>
        <p:spPr>
          <a:xfrm>
            <a:off x="2282700" y="3469575"/>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5" name="Google Shape;555;p28"/>
          <p:cNvSpPr/>
          <p:nvPr/>
        </p:nvSpPr>
        <p:spPr>
          <a:xfrm>
            <a:off x="2282700" y="3779400"/>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6" name="Google Shape;556;p28"/>
          <p:cNvSpPr/>
          <p:nvPr/>
        </p:nvSpPr>
        <p:spPr>
          <a:xfrm>
            <a:off x="2282700" y="4089225"/>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7" name="Google Shape;557;p28"/>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Entendiendo un tensor</a:t>
            </a:r>
            <a:endParaRPr sz="2600">
              <a:latin typeface="Sora"/>
              <a:ea typeface="Sora"/>
              <a:cs typeface="Sora"/>
              <a:sym typeface="Sora"/>
            </a:endParaRPr>
          </a:p>
        </p:txBody>
      </p:sp>
      <p:cxnSp>
        <p:nvCxnSpPr>
          <p:cNvPr id="558" name="Google Shape;558;p28"/>
          <p:cNvCxnSpPr>
            <a:stCxn id="549" idx="1"/>
            <a:endCxn id="550" idx="1"/>
          </p:cNvCxnSpPr>
          <p:nvPr/>
        </p:nvCxnSpPr>
        <p:spPr>
          <a:xfrm>
            <a:off x="5621569" y="1947652"/>
            <a:ext cx="600" cy="1398900"/>
          </a:xfrm>
          <a:prstGeom prst="bentConnector3">
            <a:avLst>
              <a:gd name="adj1" fmla="val -85875000"/>
            </a:avLst>
          </a:prstGeom>
          <a:noFill/>
          <a:ln w="19050" cap="flat" cmpd="sng">
            <a:solidFill>
              <a:srgbClr val="004987"/>
            </a:solidFill>
            <a:prstDash val="solid"/>
            <a:round/>
            <a:headEnd type="none" w="med" len="med"/>
            <a:tailEnd type="oval"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29"/>
          <p:cNvSpPr/>
          <p:nvPr/>
        </p:nvSpPr>
        <p:spPr>
          <a:xfrm>
            <a:off x="1400981" y="1579179"/>
            <a:ext cx="3137100" cy="9924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lnSpc>
                <a:spcPct val="115000"/>
              </a:lnSpc>
              <a:spcBef>
                <a:spcPts val="500"/>
              </a:spcBef>
              <a:spcAft>
                <a:spcPts val="400"/>
              </a:spcAft>
              <a:buNone/>
            </a:pPr>
            <a:r>
              <a:rPr lang="es" sz="1100">
                <a:solidFill>
                  <a:schemeClr val="accent2"/>
                </a:solidFill>
                <a:highlight>
                  <a:srgbClr val="FFFFFF"/>
                </a:highlight>
                <a:latin typeface="Work Sans Medium"/>
                <a:ea typeface="Work Sans Medium"/>
                <a:cs typeface="Work Sans Medium"/>
                <a:sym typeface="Work Sans Medium"/>
              </a:rPr>
              <a:t>Es un conjunto de datos bidireccional, este lo hemos visto mil veces en tablas, en Excel, en imágenes 2D.</a:t>
            </a:r>
            <a:endParaRPr sz="1100">
              <a:latin typeface="Work Sans Medium"/>
              <a:ea typeface="Work Sans Medium"/>
              <a:cs typeface="Work Sans Medium"/>
              <a:sym typeface="Work Sans Medium"/>
            </a:endParaRPr>
          </a:p>
        </p:txBody>
      </p:sp>
      <p:pic>
        <p:nvPicPr>
          <p:cNvPr id="564" name="Google Shape;564;p29"/>
          <p:cNvPicPr preferRelativeResize="0"/>
          <p:nvPr/>
        </p:nvPicPr>
        <p:blipFill rotWithShape="1">
          <a:blip r:embed="rId3">
            <a:alphaModFix/>
          </a:blip>
          <a:srcRect l="12076" t="20027" r="10560" b="19756"/>
          <a:stretch/>
        </p:blipFill>
        <p:spPr>
          <a:xfrm>
            <a:off x="5619966" y="1364972"/>
            <a:ext cx="2593221" cy="1107057"/>
          </a:xfrm>
          <a:prstGeom prst="rect">
            <a:avLst/>
          </a:prstGeom>
          <a:noFill/>
          <a:ln>
            <a:noFill/>
          </a:ln>
        </p:spPr>
      </p:pic>
      <p:pic>
        <p:nvPicPr>
          <p:cNvPr id="565" name="Google Shape;565;p29"/>
          <p:cNvPicPr preferRelativeResize="0"/>
          <p:nvPr/>
        </p:nvPicPr>
        <p:blipFill rotWithShape="1">
          <a:blip r:embed="rId4">
            <a:alphaModFix/>
          </a:blip>
          <a:srcRect l="15459" t="23154" r="16734" b="20179"/>
          <a:stretch/>
        </p:blipFill>
        <p:spPr>
          <a:xfrm>
            <a:off x="6120975" y="2897681"/>
            <a:ext cx="1499606" cy="947757"/>
          </a:xfrm>
          <a:prstGeom prst="rect">
            <a:avLst/>
          </a:prstGeom>
          <a:noFill/>
          <a:ln>
            <a:noFill/>
          </a:ln>
        </p:spPr>
      </p:pic>
      <p:sp>
        <p:nvSpPr>
          <p:cNvPr id="566" name="Google Shape;566;p29"/>
          <p:cNvSpPr/>
          <p:nvPr/>
        </p:nvSpPr>
        <p:spPr>
          <a:xfrm>
            <a:off x="1605956" y="305345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7" name="Google Shape;567;p29"/>
          <p:cNvSpPr/>
          <p:nvPr/>
        </p:nvSpPr>
        <p:spPr>
          <a:xfrm>
            <a:off x="1605956" y="336328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8" name="Google Shape;568;p29"/>
          <p:cNvSpPr/>
          <p:nvPr/>
        </p:nvSpPr>
        <p:spPr>
          <a:xfrm>
            <a:off x="1605956" y="367310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9" name="Google Shape;569;p29"/>
          <p:cNvSpPr/>
          <p:nvPr/>
        </p:nvSpPr>
        <p:spPr>
          <a:xfrm>
            <a:off x="1605956" y="398293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0" name="Google Shape;570;p29"/>
          <p:cNvSpPr/>
          <p:nvPr/>
        </p:nvSpPr>
        <p:spPr>
          <a:xfrm>
            <a:off x="2287706" y="305345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1" name="Google Shape;571;p29"/>
          <p:cNvSpPr/>
          <p:nvPr/>
        </p:nvSpPr>
        <p:spPr>
          <a:xfrm>
            <a:off x="2287706" y="336328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2" name="Google Shape;572;p29"/>
          <p:cNvSpPr/>
          <p:nvPr/>
        </p:nvSpPr>
        <p:spPr>
          <a:xfrm>
            <a:off x="2287706" y="367310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3" name="Google Shape;573;p29"/>
          <p:cNvSpPr/>
          <p:nvPr/>
        </p:nvSpPr>
        <p:spPr>
          <a:xfrm>
            <a:off x="2287706" y="398293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4" name="Google Shape;574;p29"/>
          <p:cNvSpPr/>
          <p:nvPr/>
        </p:nvSpPr>
        <p:spPr>
          <a:xfrm>
            <a:off x="2969456" y="305345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5" name="Google Shape;575;p29"/>
          <p:cNvSpPr/>
          <p:nvPr/>
        </p:nvSpPr>
        <p:spPr>
          <a:xfrm>
            <a:off x="2969456" y="336328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6" name="Google Shape;576;p29"/>
          <p:cNvSpPr/>
          <p:nvPr/>
        </p:nvSpPr>
        <p:spPr>
          <a:xfrm>
            <a:off x="2969456" y="367310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7" name="Google Shape;577;p29"/>
          <p:cNvSpPr/>
          <p:nvPr/>
        </p:nvSpPr>
        <p:spPr>
          <a:xfrm>
            <a:off x="2969456" y="398293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8" name="Google Shape;578;p29"/>
          <p:cNvSpPr/>
          <p:nvPr/>
        </p:nvSpPr>
        <p:spPr>
          <a:xfrm>
            <a:off x="3651206" y="305345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9" name="Google Shape;579;p29"/>
          <p:cNvSpPr/>
          <p:nvPr/>
        </p:nvSpPr>
        <p:spPr>
          <a:xfrm>
            <a:off x="3651206" y="336328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0" name="Google Shape;580;p29"/>
          <p:cNvSpPr/>
          <p:nvPr/>
        </p:nvSpPr>
        <p:spPr>
          <a:xfrm>
            <a:off x="3651206" y="3673106"/>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1" name="Google Shape;581;p29"/>
          <p:cNvSpPr/>
          <p:nvPr/>
        </p:nvSpPr>
        <p:spPr>
          <a:xfrm>
            <a:off x="3651206" y="3982931"/>
            <a:ext cx="681900" cy="309900"/>
          </a:xfrm>
          <a:prstGeom prst="rect">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2" name="Google Shape;582;p29"/>
          <p:cNvSpPr/>
          <p:nvPr/>
        </p:nvSpPr>
        <p:spPr>
          <a:xfrm>
            <a:off x="607500" y="1364988"/>
            <a:ext cx="1105800" cy="396300"/>
          </a:xfrm>
          <a:prstGeom prst="roundRect">
            <a:avLst>
              <a:gd name="adj" fmla="val 50000"/>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a:solidFill>
                  <a:schemeClr val="lt1"/>
                </a:solidFill>
                <a:latin typeface="Sora SemiBold"/>
                <a:ea typeface="Sora SemiBold"/>
                <a:cs typeface="Sora SemiBold"/>
                <a:sym typeface="Sora SemiBold"/>
              </a:rPr>
              <a:t>Matriz</a:t>
            </a:r>
            <a:endParaRPr sz="1400">
              <a:solidFill>
                <a:schemeClr val="lt1"/>
              </a:solidFill>
              <a:latin typeface="Sora SemiBold"/>
              <a:ea typeface="Sora SemiBold"/>
              <a:cs typeface="Sora SemiBold"/>
              <a:sym typeface="Sora SemiBold"/>
            </a:endParaRPr>
          </a:p>
        </p:txBody>
      </p:sp>
      <p:sp>
        <p:nvSpPr>
          <p:cNvPr id="583" name="Google Shape;583;p29"/>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Entendiendo un tensor</a:t>
            </a:r>
            <a:endParaRPr sz="2600">
              <a:latin typeface="Sora"/>
              <a:ea typeface="Sora"/>
              <a:cs typeface="Sora"/>
              <a:sym typeface="Sora"/>
            </a:endParaRPr>
          </a:p>
        </p:txBody>
      </p:sp>
      <p:cxnSp>
        <p:nvCxnSpPr>
          <p:cNvPr id="584" name="Google Shape;584;p29"/>
          <p:cNvCxnSpPr>
            <a:stCxn id="564" idx="1"/>
            <a:endCxn id="565" idx="1"/>
          </p:cNvCxnSpPr>
          <p:nvPr/>
        </p:nvCxnSpPr>
        <p:spPr>
          <a:xfrm>
            <a:off x="5619966" y="1918500"/>
            <a:ext cx="501000" cy="1453200"/>
          </a:xfrm>
          <a:prstGeom prst="bentConnector3">
            <a:avLst>
              <a:gd name="adj1" fmla="val -72394"/>
            </a:avLst>
          </a:prstGeom>
          <a:noFill/>
          <a:ln w="19050" cap="flat" cmpd="sng">
            <a:solidFill>
              <a:srgbClr val="004987"/>
            </a:solidFill>
            <a:prstDash val="solid"/>
            <a:round/>
            <a:headEnd type="none" w="med" len="med"/>
            <a:tailEnd type="oval"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0"/>
          <p:cNvSpPr/>
          <p:nvPr/>
        </p:nvSpPr>
        <p:spPr>
          <a:xfrm>
            <a:off x="1387125" y="1601588"/>
            <a:ext cx="3137100" cy="9096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s" sz="1100">
                <a:latin typeface="Work Sans Medium"/>
                <a:ea typeface="Work Sans Medium"/>
                <a:cs typeface="Work Sans Medium"/>
                <a:sym typeface="Work Sans Medium"/>
              </a:rPr>
              <a:t>Es un conjunto de datos con tres o más direcciones, es parecido a una matriz, pero con datos en profundidad.</a:t>
            </a:r>
            <a:endParaRPr sz="1100">
              <a:latin typeface="Work Sans Medium"/>
              <a:ea typeface="Work Sans Medium"/>
              <a:cs typeface="Work Sans Medium"/>
              <a:sym typeface="Work Sans Medium"/>
            </a:endParaRPr>
          </a:p>
        </p:txBody>
      </p:sp>
      <p:pic>
        <p:nvPicPr>
          <p:cNvPr id="590" name="Google Shape;590;p30"/>
          <p:cNvPicPr preferRelativeResize="0"/>
          <p:nvPr/>
        </p:nvPicPr>
        <p:blipFill rotWithShape="1">
          <a:blip r:embed="rId3">
            <a:alphaModFix/>
          </a:blip>
          <a:srcRect l="10790" t="18866" r="10158" b="17608"/>
          <a:stretch/>
        </p:blipFill>
        <p:spPr>
          <a:xfrm>
            <a:off x="5787038" y="1365450"/>
            <a:ext cx="2323876" cy="1078501"/>
          </a:xfrm>
          <a:prstGeom prst="rect">
            <a:avLst/>
          </a:prstGeom>
          <a:noFill/>
          <a:ln>
            <a:noFill/>
          </a:ln>
        </p:spPr>
      </p:pic>
      <p:pic>
        <p:nvPicPr>
          <p:cNvPr id="591" name="Google Shape;591;p30"/>
          <p:cNvPicPr preferRelativeResize="0"/>
          <p:nvPr/>
        </p:nvPicPr>
        <p:blipFill rotWithShape="1">
          <a:blip r:embed="rId4">
            <a:alphaModFix/>
          </a:blip>
          <a:srcRect l="16222" t="18866" r="16605" b="17608"/>
          <a:stretch/>
        </p:blipFill>
        <p:spPr>
          <a:xfrm>
            <a:off x="6280481" y="2862656"/>
            <a:ext cx="1346176" cy="1185638"/>
          </a:xfrm>
          <a:prstGeom prst="rect">
            <a:avLst/>
          </a:prstGeom>
          <a:noFill/>
          <a:ln>
            <a:noFill/>
          </a:ln>
        </p:spPr>
      </p:pic>
      <p:grpSp>
        <p:nvGrpSpPr>
          <p:cNvPr id="592" name="Google Shape;592;p30"/>
          <p:cNvGrpSpPr/>
          <p:nvPr/>
        </p:nvGrpSpPr>
        <p:grpSpPr>
          <a:xfrm>
            <a:off x="1453723" y="2853905"/>
            <a:ext cx="2814563" cy="1458678"/>
            <a:chOff x="614950" y="4807425"/>
            <a:chExt cx="4042750" cy="2095200"/>
          </a:xfrm>
        </p:grpSpPr>
        <p:grpSp>
          <p:nvGrpSpPr>
            <p:cNvPr id="593" name="Google Shape;593;p30"/>
            <p:cNvGrpSpPr/>
            <p:nvPr/>
          </p:nvGrpSpPr>
          <p:grpSpPr>
            <a:xfrm>
              <a:off x="1021700" y="4807425"/>
              <a:ext cx="3636000" cy="1652400"/>
              <a:chOff x="767350" y="4945425"/>
              <a:chExt cx="3636000" cy="1652400"/>
            </a:xfrm>
          </p:grpSpPr>
          <p:sp>
            <p:nvSpPr>
              <p:cNvPr id="594" name="Google Shape;594;p30"/>
              <p:cNvSpPr/>
              <p:nvPr/>
            </p:nvSpPr>
            <p:spPr>
              <a:xfrm>
                <a:off x="767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5" name="Google Shape;595;p30"/>
              <p:cNvSpPr/>
              <p:nvPr/>
            </p:nvSpPr>
            <p:spPr>
              <a:xfrm>
                <a:off x="767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6" name="Google Shape;596;p30"/>
              <p:cNvSpPr/>
              <p:nvPr/>
            </p:nvSpPr>
            <p:spPr>
              <a:xfrm>
                <a:off x="767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7" name="Google Shape;597;p30"/>
              <p:cNvSpPr/>
              <p:nvPr/>
            </p:nvSpPr>
            <p:spPr>
              <a:xfrm>
                <a:off x="767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8" name="Google Shape;598;p30"/>
              <p:cNvSpPr/>
              <p:nvPr/>
            </p:nvSpPr>
            <p:spPr>
              <a:xfrm>
                <a:off x="1676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9" name="Google Shape;599;p30"/>
              <p:cNvSpPr/>
              <p:nvPr/>
            </p:nvSpPr>
            <p:spPr>
              <a:xfrm>
                <a:off x="1676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0" name="Google Shape;600;p30"/>
              <p:cNvSpPr/>
              <p:nvPr/>
            </p:nvSpPr>
            <p:spPr>
              <a:xfrm>
                <a:off x="1676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1" name="Google Shape;601;p30"/>
              <p:cNvSpPr/>
              <p:nvPr/>
            </p:nvSpPr>
            <p:spPr>
              <a:xfrm>
                <a:off x="1676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2" name="Google Shape;602;p30"/>
              <p:cNvSpPr/>
              <p:nvPr/>
            </p:nvSpPr>
            <p:spPr>
              <a:xfrm>
                <a:off x="2585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3" name="Google Shape;603;p30"/>
              <p:cNvSpPr/>
              <p:nvPr/>
            </p:nvSpPr>
            <p:spPr>
              <a:xfrm>
                <a:off x="2585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4" name="Google Shape;604;p30"/>
              <p:cNvSpPr/>
              <p:nvPr/>
            </p:nvSpPr>
            <p:spPr>
              <a:xfrm>
                <a:off x="2585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5" name="Google Shape;605;p30"/>
              <p:cNvSpPr/>
              <p:nvPr/>
            </p:nvSpPr>
            <p:spPr>
              <a:xfrm>
                <a:off x="2585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6" name="Google Shape;606;p30"/>
              <p:cNvSpPr/>
              <p:nvPr/>
            </p:nvSpPr>
            <p:spPr>
              <a:xfrm>
                <a:off x="3494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7" name="Google Shape;607;p30"/>
              <p:cNvSpPr/>
              <p:nvPr/>
            </p:nvSpPr>
            <p:spPr>
              <a:xfrm>
                <a:off x="3494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8" name="Google Shape;608;p30"/>
              <p:cNvSpPr/>
              <p:nvPr/>
            </p:nvSpPr>
            <p:spPr>
              <a:xfrm>
                <a:off x="3494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9" name="Google Shape;609;p30"/>
              <p:cNvSpPr/>
              <p:nvPr/>
            </p:nvSpPr>
            <p:spPr>
              <a:xfrm>
                <a:off x="3494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10" name="Google Shape;610;p30"/>
            <p:cNvGrpSpPr/>
            <p:nvPr/>
          </p:nvGrpSpPr>
          <p:grpSpPr>
            <a:xfrm>
              <a:off x="889975" y="4954625"/>
              <a:ext cx="3636000" cy="1652400"/>
              <a:chOff x="767350" y="4945425"/>
              <a:chExt cx="3636000" cy="1652400"/>
            </a:xfrm>
          </p:grpSpPr>
          <p:sp>
            <p:nvSpPr>
              <p:cNvPr id="611" name="Google Shape;611;p30"/>
              <p:cNvSpPr/>
              <p:nvPr/>
            </p:nvSpPr>
            <p:spPr>
              <a:xfrm>
                <a:off x="767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2" name="Google Shape;612;p30"/>
              <p:cNvSpPr/>
              <p:nvPr/>
            </p:nvSpPr>
            <p:spPr>
              <a:xfrm>
                <a:off x="767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3" name="Google Shape;613;p30"/>
              <p:cNvSpPr/>
              <p:nvPr/>
            </p:nvSpPr>
            <p:spPr>
              <a:xfrm>
                <a:off x="767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4" name="Google Shape;614;p30"/>
              <p:cNvSpPr/>
              <p:nvPr/>
            </p:nvSpPr>
            <p:spPr>
              <a:xfrm>
                <a:off x="767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5" name="Google Shape;615;p30"/>
              <p:cNvSpPr/>
              <p:nvPr/>
            </p:nvSpPr>
            <p:spPr>
              <a:xfrm>
                <a:off x="1676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6" name="Google Shape;616;p30"/>
              <p:cNvSpPr/>
              <p:nvPr/>
            </p:nvSpPr>
            <p:spPr>
              <a:xfrm>
                <a:off x="1676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7" name="Google Shape;617;p30"/>
              <p:cNvSpPr/>
              <p:nvPr/>
            </p:nvSpPr>
            <p:spPr>
              <a:xfrm>
                <a:off x="1676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8" name="Google Shape;618;p30"/>
              <p:cNvSpPr/>
              <p:nvPr/>
            </p:nvSpPr>
            <p:spPr>
              <a:xfrm>
                <a:off x="1676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9" name="Google Shape;619;p30"/>
              <p:cNvSpPr/>
              <p:nvPr/>
            </p:nvSpPr>
            <p:spPr>
              <a:xfrm>
                <a:off x="2585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0" name="Google Shape;620;p30"/>
              <p:cNvSpPr/>
              <p:nvPr/>
            </p:nvSpPr>
            <p:spPr>
              <a:xfrm>
                <a:off x="2585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1" name="Google Shape;621;p30"/>
              <p:cNvSpPr/>
              <p:nvPr/>
            </p:nvSpPr>
            <p:spPr>
              <a:xfrm>
                <a:off x="2585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2" name="Google Shape;622;p30"/>
              <p:cNvSpPr/>
              <p:nvPr/>
            </p:nvSpPr>
            <p:spPr>
              <a:xfrm>
                <a:off x="2585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3" name="Google Shape;623;p30"/>
              <p:cNvSpPr/>
              <p:nvPr/>
            </p:nvSpPr>
            <p:spPr>
              <a:xfrm>
                <a:off x="3494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4" name="Google Shape;624;p30"/>
              <p:cNvSpPr/>
              <p:nvPr/>
            </p:nvSpPr>
            <p:spPr>
              <a:xfrm>
                <a:off x="3494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5" name="Google Shape;625;p30"/>
              <p:cNvSpPr/>
              <p:nvPr/>
            </p:nvSpPr>
            <p:spPr>
              <a:xfrm>
                <a:off x="3494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6" name="Google Shape;626;p30"/>
              <p:cNvSpPr/>
              <p:nvPr/>
            </p:nvSpPr>
            <p:spPr>
              <a:xfrm>
                <a:off x="3494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27" name="Google Shape;627;p30"/>
            <p:cNvGrpSpPr/>
            <p:nvPr/>
          </p:nvGrpSpPr>
          <p:grpSpPr>
            <a:xfrm>
              <a:off x="759575" y="5090150"/>
              <a:ext cx="3636000" cy="1652400"/>
              <a:chOff x="767350" y="4945425"/>
              <a:chExt cx="3636000" cy="1652400"/>
            </a:xfrm>
          </p:grpSpPr>
          <p:sp>
            <p:nvSpPr>
              <p:cNvPr id="628" name="Google Shape;628;p30"/>
              <p:cNvSpPr/>
              <p:nvPr/>
            </p:nvSpPr>
            <p:spPr>
              <a:xfrm>
                <a:off x="767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29" name="Google Shape;629;p30"/>
              <p:cNvSpPr/>
              <p:nvPr/>
            </p:nvSpPr>
            <p:spPr>
              <a:xfrm>
                <a:off x="767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0" name="Google Shape;630;p30"/>
              <p:cNvSpPr/>
              <p:nvPr/>
            </p:nvSpPr>
            <p:spPr>
              <a:xfrm>
                <a:off x="767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1" name="Google Shape;631;p30"/>
              <p:cNvSpPr/>
              <p:nvPr/>
            </p:nvSpPr>
            <p:spPr>
              <a:xfrm>
                <a:off x="767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2" name="Google Shape;632;p30"/>
              <p:cNvSpPr/>
              <p:nvPr/>
            </p:nvSpPr>
            <p:spPr>
              <a:xfrm>
                <a:off x="1676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3" name="Google Shape;633;p30"/>
              <p:cNvSpPr/>
              <p:nvPr/>
            </p:nvSpPr>
            <p:spPr>
              <a:xfrm>
                <a:off x="1676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4" name="Google Shape;634;p30"/>
              <p:cNvSpPr/>
              <p:nvPr/>
            </p:nvSpPr>
            <p:spPr>
              <a:xfrm>
                <a:off x="1676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5" name="Google Shape;635;p30"/>
              <p:cNvSpPr/>
              <p:nvPr/>
            </p:nvSpPr>
            <p:spPr>
              <a:xfrm>
                <a:off x="1676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6" name="Google Shape;636;p30"/>
              <p:cNvSpPr/>
              <p:nvPr/>
            </p:nvSpPr>
            <p:spPr>
              <a:xfrm>
                <a:off x="2585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7" name="Google Shape;637;p30"/>
              <p:cNvSpPr/>
              <p:nvPr/>
            </p:nvSpPr>
            <p:spPr>
              <a:xfrm>
                <a:off x="2585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8" name="Google Shape;638;p30"/>
              <p:cNvSpPr/>
              <p:nvPr/>
            </p:nvSpPr>
            <p:spPr>
              <a:xfrm>
                <a:off x="2585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9" name="Google Shape;639;p30"/>
              <p:cNvSpPr/>
              <p:nvPr/>
            </p:nvSpPr>
            <p:spPr>
              <a:xfrm>
                <a:off x="2585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0" name="Google Shape;640;p30"/>
              <p:cNvSpPr/>
              <p:nvPr/>
            </p:nvSpPr>
            <p:spPr>
              <a:xfrm>
                <a:off x="3494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1" name="Google Shape;641;p30"/>
              <p:cNvSpPr/>
              <p:nvPr/>
            </p:nvSpPr>
            <p:spPr>
              <a:xfrm>
                <a:off x="3494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2" name="Google Shape;642;p30"/>
              <p:cNvSpPr/>
              <p:nvPr/>
            </p:nvSpPr>
            <p:spPr>
              <a:xfrm>
                <a:off x="3494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3" name="Google Shape;643;p30"/>
              <p:cNvSpPr/>
              <p:nvPr/>
            </p:nvSpPr>
            <p:spPr>
              <a:xfrm>
                <a:off x="3494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44" name="Google Shape;644;p30"/>
            <p:cNvGrpSpPr/>
            <p:nvPr/>
          </p:nvGrpSpPr>
          <p:grpSpPr>
            <a:xfrm>
              <a:off x="614950" y="5250225"/>
              <a:ext cx="3636000" cy="1652400"/>
              <a:chOff x="767350" y="4945425"/>
              <a:chExt cx="3636000" cy="1652400"/>
            </a:xfrm>
          </p:grpSpPr>
          <p:sp>
            <p:nvSpPr>
              <p:cNvPr id="645" name="Google Shape;645;p30"/>
              <p:cNvSpPr/>
              <p:nvPr/>
            </p:nvSpPr>
            <p:spPr>
              <a:xfrm>
                <a:off x="767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6" name="Google Shape;646;p30"/>
              <p:cNvSpPr/>
              <p:nvPr/>
            </p:nvSpPr>
            <p:spPr>
              <a:xfrm>
                <a:off x="767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7" name="Google Shape;647;p30"/>
              <p:cNvSpPr/>
              <p:nvPr/>
            </p:nvSpPr>
            <p:spPr>
              <a:xfrm>
                <a:off x="767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8" name="Google Shape;648;p30"/>
              <p:cNvSpPr/>
              <p:nvPr/>
            </p:nvSpPr>
            <p:spPr>
              <a:xfrm>
                <a:off x="767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9" name="Google Shape;649;p30"/>
              <p:cNvSpPr/>
              <p:nvPr/>
            </p:nvSpPr>
            <p:spPr>
              <a:xfrm>
                <a:off x="1676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0" name="Google Shape;650;p30"/>
              <p:cNvSpPr/>
              <p:nvPr/>
            </p:nvSpPr>
            <p:spPr>
              <a:xfrm>
                <a:off x="1676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1" name="Google Shape;651;p30"/>
              <p:cNvSpPr/>
              <p:nvPr/>
            </p:nvSpPr>
            <p:spPr>
              <a:xfrm>
                <a:off x="1676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2" name="Google Shape;652;p30"/>
              <p:cNvSpPr/>
              <p:nvPr/>
            </p:nvSpPr>
            <p:spPr>
              <a:xfrm>
                <a:off x="1676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3" name="Google Shape;653;p30"/>
              <p:cNvSpPr/>
              <p:nvPr/>
            </p:nvSpPr>
            <p:spPr>
              <a:xfrm>
                <a:off x="2585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4" name="Google Shape;654;p30"/>
              <p:cNvSpPr/>
              <p:nvPr/>
            </p:nvSpPr>
            <p:spPr>
              <a:xfrm>
                <a:off x="2585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5" name="Google Shape;655;p30"/>
              <p:cNvSpPr/>
              <p:nvPr/>
            </p:nvSpPr>
            <p:spPr>
              <a:xfrm>
                <a:off x="2585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6" name="Google Shape;656;p30"/>
              <p:cNvSpPr/>
              <p:nvPr/>
            </p:nvSpPr>
            <p:spPr>
              <a:xfrm>
                <a:off x="2585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7" name="Google Shape;657;p30"/>
              <p:cNvSpPr/>
              <p:nvPr/>
            </p:nvSpPr>
            <p:spPr>
              <a:xfrm>
                <a:off x="3494350" y="49454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8" name="Google Shape;658;p30"/>
              <p:cNvSpPr/>
              <p:nvPr/>
            </p:nvSpPr>
            <p:spPr>
              <a:xfrm>
                <a:off x="3494350" y="53585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9" name="Google Shape;659;p30"/>
              <p:cNvSpPr/>
              <p:nvPr/>
            </p:nvSpPr>
            <p:spPr>
              <a:xfrm>
                <a:off x="3494350" y="57716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0" name="Google Shape;660;p30"/>
              <p:cNvSpPr/>
              <p:nvPr/>
            </p:nvSpPr>
            <p:spPr>
              <a:xfrm>
                <a:off x="3494350" y="6184725"/>
                <a:ext cx="909000" cy="413100"/>
              </a:xfrm>
              <a:prstGeom prst="rect">
                <a:avLst/>
              </a:prstGeom>
              <a:solidFill>
                <a:schemeClr val="lt1"/>
              </a:solidFill>
              <a:ln w="19050" cap="flat" cmpd="sng">
                <a:solidFill>
                  <a:srgbClr val="004987"/>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sp>
        <p:nvSpPr>
          <p:cNvPr id="661" name="Google Shape;661;p30"/>
          <p:cNvSpPr/>
          <p:nvPr/>
        </p:nvSpPr>
        <p:spPr>
          <a:xfrm>
            <a:off x="607500" y="1342132"/>
            <a:ext cx="1105800" cy="396300"/>
          </a:xfrm>
          <a:prstGeom prst="roundRect">
            <a:avLst>
              <a:gd name="adj" fmla="val 50000"/>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a:solidFill>
                  <a:schemeClr val="lt1"/>
                </a:solidFill>
                <a:latin typeface="Sora SemiBold"/>
                <a:ea typeface="Sora SemiBold"/>
                <a:cs typeface="Sora SemiBold"/>
                <a:sym typeface="Sora SemiBold"/>
              </a:rPr>
              <a:t>Tensor</a:t>
            </a:r>
            <a:endParaRPr sz="1400">
              <a:solidFill>
                <a:schemeClr val="lt1"/>
              </a:solidFill>
              <a:latin typeface="Sora SemiBold"/>
              <a:ea typeface="Sora SemiBold"/>
              <a:cs typeface="Sora SemiBold"/>
              <a:sym typeface="Sora SemiBold"/>
            </a:endParaRPr>
          </a:p>
        </p:txBody>
      </p:sp>
      <p:sp>
        <p:nvSpPr>
          <p:cNvPr id="662" name="Google Shape;662;p30"/>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Entendiendo un tensor</a:t>
            </a:r>
            <a:endParaRPr sz="2600">
              <a:latin typeface="Sora"/>
              <a:ea typeface="Sora"/>
              <a:cs typeface="Sora"/>
              <a:sym typeface="Sora"/>
            </a:endParaRPr>
          </a:p>
        </p:txBody>
      </p:sp>
      <p:cxnSp>
        <p:nvCxnSpPr>
          <p:cNvPr id="663" name="Google Shape;663;p30"/>
          <p:cNvCxnSpPr>
            <a:stCxn id="590" idx="1"/>
            <a:endCxn id="591" idx="1"/>
          </p:cNvCxnSpPr>
          <p:nvPr/>
        </p:nvCxnSpPr>
        <p:spPr>
          <a:xfrm>
            <a:off x="5787038" y="1904700"/>
            <a:ext cx="493500" cy="1550700"/>
          </a:xfrm>
          <a:prstGeom prst="bentConnector3">
            <a:avLst>
              <a:gd name="adj1" fmla="val -88288"/>
            </a:avLst>
          </a:prstGeom>
          <a:noFill/>
          <a:ln w="19050" cap="flat" cmpd="sng">
            <a:solidFill>
              <a:srgbClr val="004987"/>
            </a:solidFill>
            <a:prstDash val="solid"/>
            <a:round/>
            <a:headEnd type="none" w="med" len="med"/>
            <a:tailEnd type="oval"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1"/>
          <p:cNvSpPr txBox="1">
            <a:spLocks noGrp="1"/>
          </p:cNvSpPr>
          <p:nvPr>
            <p:ph type="title"/>
          </p:nvPr>
        </p:nvSpPr>
        <p:spPr>
          <a:xfrm>
            <a:off x="311700" y="200475"/>
            <a:ext cx="655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Funcionamiento</a:t>
            </a:r>
            <a:r>
              <a:rPr lang="es" sz="2600">
                <a:latin typeface="Sora"/>
                <a:ea typeface="Sora"/>
                <a:cs typeface="Sora"/>
                <a:sym typeface="Sora"/>
              </a:rPr>
              <a:t> </a:t>
            </a:r>
            <a:r>
              <a:rPr lang="es" sz="2600" b="1">
                <a:latin typeface="Sora"/>
                <a:ea typeface="Sora"/>
                <a:cs typeface="Sora"/>
                <a:sym typeface="Sora"/>
              </a:rPr>
              <a:t>de RNN</a:t>
            </a:r>
            <a:endParaRPr sz="2600">
              <a:latin typeface="Sora"/>
              <a:ea typeface="Sora"/>
              <a:cs typeface="Sora"/>
              <a:sym typeface="Sora"/>
            </a:endParaRPr>
          </a:p>
        </p:txBody>
      </p:sp>
      <p:sp>
        <p:nvSpPr>
          <p:cNvPr id="669" name="Google Shape;669;p31"/>
          <p:cNvSpPr txBox="1"/>
          <p:nvPr/>
        </p:nvSpPr>
        <p:spPr>
          <a:xfrm>
            <a:off x="645300" y="1766800"/>
            <a:ext cx="3850500" cy="1800900"/>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1200"/>
              </a:spcAft>
              <a:buNone/>
            </a:pPr>
            <a:r>
              <a:rPr lang="es" sz="1600">
                <a:solidFill>
                  <a:schemeClr val="dk1"/>
                </a:solidFill>
                <a:latin typeface="Work Sans Medium"/>
                <a:ea typeface="Work Sans Medium"/>
                <a:cs typeface="Work Sans Medium"/>
                <a:sym typeface="Work Sans Medium"/>
              </a:rPr>
              <a:t>Para hacer la predicción las redes recurrentes utilizan los datos de los </a:t>
            </a:r>
            <a:r>
              <a:rPr lang="es" sz="1600" b="1" i="1">
                <a:solidFill>
                  <a:srgbClr val="004987"/>
                </a:solidFill>
                <a:latin typeface="Work Sans"/>
                <a:ea typeface="Work Sans"/>
                <a:cs typeface="Work Sans"/>
                <a:sym typeface="Work Sans"/>
              </a:rPr>
              <a:t>n</a:t>
            </a:r>
            <a:r>
              <a:rPr lang="es" sz="1600">
                <a:solidFill>
                  <a:schemeClr val="dk1"/>
                </a:solidFill>
                <a:latin typeface="Work Sans Medium"/>
                <a:ea typeface="Work Sans Medium"/>
                <a:cs typeface="Work Sans Medium"/>
                <a:sym typeface="Work Sans Medium"/>
              </a:rPr>
              <a:t> elementos anteriores, es por ello que debemos establecer el tamaño del bloque con el cual verá el comportamiento.</a:t>
            </a:r>
            <a:endParaRPr sz="1600">
              <a:solidFill>
                <a:schemeClr val="dk1"/>
              </a:solidFill>
              <a:latin typeface="Work Sans Medium"/>
              <a:ea typeface="Work Sans Medium"/>
              <a:cs typeface="Work Sans Medium"/>
              <a:sym typeface="Work Sans Medium"/>
            </a:endParaRPr>
          </a:p>
        </p:txBody>
      </p:sp>
      <p:sp>
        <p:nvSpPr>
          <p:cNvPr id="670" name="Google Shape;670;p31"/>
          <p:cNvSpPr/>
          <p:nvPr/>
        </p:nvSpPr>
        <p:spPr>
          <a:xfrm>
            <a:off x="4705288" y="1262638"/>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1</a:t>
            </a:r>
            <a:endParaRPr sz="1400" b="1">
              <a:solidFill>
                <a:schemeClr val="lt1"/>
              </a:solidFill>
              <a:latin typeface="Work Sans"/>
              <a:ea typeface="Work Sans"/>
              <a:cs typeface="Work Sans"/>
              <a:sym typeface="Work Sans"/>
            </a:endParaRPr>
          </a:p>
        </p:txBody>
      </p:sp>
      <p:sp>
        <p:nvSpPr>
          <p:cNvPr id="671" name="Google Shape;671;p31"/>
          <p:cNvSpPr/>
          <p:nvPr/>
        </p:nvSpPr>
        <p:spPr>
          <a:xfrm>
            <a:off x="4705288" y="179368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2</a:t>
            </a:r>
            <a:endParaRPr sz="1400" b="1">
              <a:solidFill>
                <a:schemeClr val="lt1"/>
              </a:solidFill>
              <a:latin typeface="Work Sans"/>
              <a:ea typeface="Work Sans"/>
              <a:cs typeface="Work Sans"/>
              <a:sym typeface="Work Sans"/>
            </a:endParaRPr>
          </a:p>
        </p:txBody>
      </p:sp>
      <p:sp>
        <p:nvSpPr>
          <p:cNvPr id="672" name="Google Shape;672;p31"/>
          <p:cNvSpPr/>
          <p:nvPr/>
        </p:nvSpPr>
        <p:spPr>
          <a:xfrm>
            <a:off x="4705288" y="2347084"/>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3</a:t>
            </a:r>
            <a:endParaRPr sz="1400" b="1">
              <a:solidFill>
                <a:schemeClr val="lt1"/>
              </a:solidFill>
              <a:latin typeface="Work Sans"/>
              <a:ea typeface="Work Sans"/>
              <a:cs typeface="Work Sans"/>
              <a:sym typeface="Work Sans"/>
            </a:endParaRPr>
          </a:p>
        </p:txBody>
      </p:sp>
      <p:sp>
        <p:nvSpPr>
          <p:cNvPr id="673" name="Google Shape;673;p31"/>
          <p:cNvSpPr/>
          <p:nvPr/>
        </p:nvSpPr>
        <p:spPr>
          <a:xfrm>
            <a:off x="4705288" y="293242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4</a:t>
            </a:r>
            <a:endParaRPr sz="1400" b="1">
              <a:solidFill>
                <a:schemeClr val="lt1"/>
              </a:solidFill>
              <a:latin typeface="Work Sans"/>
              <a:ea typeface="Work Sans"/>
              <a:cs typeface="Work Sans"/>
              <a:sym typeface="Work Sans"/>
            </a:endParaRPr>
          </a:p>
        </p:txBody>
      </p:sp>
      <p:sp>
        <p:nvSpPr>
          <p:cNvPr id="674" name="Google Shape;674;p31"/>
          <p:cNvSpPr/>
          <p:nvPr/>
        </p:nvSpPr>
        <p:spPr>
          <a:xfrm>
            <a:off x="5122011" y="3545356"/>
            <a:ext cx="416723" cy="416723"/>
          </a:xfrm>
          <a:prstGeom prst="ellipse">
            <a:avLst/>
          </a:prstGeom>
          <a:solidFill>
            <a:srgbClr val="CC00CC"/>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5</a:t>
            </a:r>
            <a:endParaRPr sz="1400" b="1">
              <a:solidFill>
                <a:schemeClr val="lt1"/>
              </a:solidFill>
              <a:latin typeface="Work Sans"/>
              <a:ea typeface="Work Sans"/>
              <a:cs typeface="Work Sans"/>
              <a:sym typeface="Work Sans"/>
            </a:endParaRPr>
          </a:p>
        </p:txBody>
      </p:sp>
      <p:cxnSp>
        <p:nvCxnSpPr>
          <p:cNvPr id="675" name="Google Shape;675;p31"/>
          <p:cNvCxnSpPr>
            <a:stCxn id="670" idx="6"/>
            <a:endCxn id="674" idx="7"/>
          </p:cNvCxnSpPr>
          <p:nvPr/>
        </p:nvCxnSpPr>
        <p:spPr>
          <a:xfrm>
            <a:off x="5122011" y="1470999"/>
            <a:ext cx="355800" cy="2135400"/>
          </a:xfrm>
          <a:prstGeom prst="bentConnector2">
            <a:avLst/>
          </a:prstGeom>
          <a:noFill/>
          <a:ln w="19050" cap="flat" cmpd="sng">
            <a:solidFill>
              <a:srgbClr val="004987"/>
            </a:solidFill>
            <a:prstDash val="solid"/>
            <a:round/>
            <a:headEnd type="none" w="med" len="med"/>
            <a:tailEnd type="triangle" w="med" len="med"/>
          </a:ln>
        </p:spPr>
      </p:cxnSp>
      <p:cxnSp>
        <p:nvCxnSpPr>
          <p:cNvPr id="676" name="Google Shape;676;p31"/>
          <p:cNvCxnSpPr/>
          <p:nvPr/>
        </p:nvCxnSpPr>
        <p:spPr>
          <a:xfrm rot="-5400000" flipH="1">
            <a:off x="4477970" y="2654873"/>
            <a:ext cx="1551486" cy="263403"/>
          </a:xfrm>
          <a:prstGeom prst="bentConnector3">
            <a:avLst>
              <a:gd name="adj1" fmla="val -330"/>
            </a:avLst>
          </a:prstGeom>
          <a:noFill/>
          <a:ln w="19050" cap="flat" cmpd="sng">
            <a:solidFill>
              <a:srgbClr val="004987"/>
            </a:solidFill>
            <a:prstDash val="solid"/>
            <a:round/>
            <a:headEnd type="none" w="med" len="med"/>
            <a:tailEnd type="triangle" w="med" len="med"/>
          </a:ln>
        </p:spPr>
      </p:cxnSp>
      <p:cxnSp>
        <p:nvCxnSpPr>
          <p:cNvPr id="677" name="Google Shape;677;p31"/>
          <p:cNvCxnSpPr>
            <a:stCxn id="672" idx="6"/>
          </p:cNvCxnSpPr>
          <p:nvPr/>
        </p:nvCxnSpPr>
        <p:spPr>
          <a:xfrm>
            <a:off x="5122011" y="2555446"/>
            <a:ext cx="158700" cy="993900"/>
          </a:xfrm>
          <a:prstGeom prst="bentConnector2">
            <a:avLst/>
          </a:prstGeom>
          <a:noFill/>
          <a:ln w="19050" cap="flat" cmpd="sng">
            <a:solidFill>
              <a:srgbClr val="004987"/>
            </a:solidFill>
            <a:prstDash val="solid"/>
            <a:round/>
            <a:headEnd type="none" w="med" len="med"/>
            <a:tailEnd type="triangle" w="med" len="med"/>
          </a:ln>
        </p:spPr>
      </p:cxnSp>
      <p:cxnSp>
        <p:nvCxnSpPr>
          <p:cNvPr id="678" name="Google Shape;678;p31"/>
          <p:cNvCxnSpPr>
            <a:stCxn id="673" idx="6"/>
            <a:endCxn id="674" idx="1"/>
          </p:cNvCxnSpPr>
          <p:nvPr/>
        </p:nvCxnSpPr>
        <p:spPr>
          <a:xfrm>
            <a:off x="5122011" y="3140786"/>
            <a:ext cx="60900" cy="465600"/>
          </a:xfrm>
          <a:prstGeom prst="bentConnector2">
            <a:avLst/>
          </a:prstGeom>
          <a:noFill/>
          <a:ln w="19050" cap="flat" cmpd="sng">
            <a:solidFill>
              <a:srgbClr val="004987"/>
            </a:solidFill>
            <a:prstDash val="solid"/>
            <a:round/>
            <a:headEnd type="none" w="med" len="med"/>
            <a:tailEnd type="triangle" w="med" len="med"/>
          </a:ln>
        </p:spPr>
      </p:cxnSp>
      <p:sp>
        <p:nvSpPr>
          <p:cNvPr id="679" name="Google Shape;679;p31"/>
          <p:cNvSpPr/>
          <p:nvPr/>
        </p:nvSpPr>
        <p:spPr>
          <a:xfrm>
            <a:off x="5734776" y="1262638"/>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2</a:t>
            </a:r>
            <a:endParaRPr sz="1400" b="1">
              <a:solidFill>
                <a:schemeClr val="lt1"/>
              </a:solidFill>
              <a:latin typeface="Work Sans"/>
              <a:ea typeface="Work Sans"/>
              <a:cs typeface="Work Sans"/>
              <a:sym typeface="Work Sans"/>
            </a:endParaRPr>
          </a:p>
        </p:txBody>
      </p:sp>
      <p:sp>
        <p:nvSpPr>
          <p:cNvPr id="680" name="Google Shape;680;p31"/>
          <p:cNvSpPr/>
          <p:nvPr/>
        </p:nvSpPr>
        <p:spPr>
          <a:xfrm>
            <a:off x="5734776" y="179368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3</a:t>
            </a:r>
            <a:endParaRPr sz="1400" b="1">
              <a:solidFill>
                <a:schemeClr val="lt1"/>
              </a:solidFill>
              <a:latin typeface="Work Sans"/>
              <a:ea typeface="Work Sans"/>
              <a:cs typeface="Work Sans"/>
              <a:sym typeface="Work Sans"/>
            </a:endParaRPr>
          </a:p>
        </p:txBody>
      </p:sp>
      <p:sp>
        <p:nvSpPr>
          <p:cNvPr id="681" name="Google Shape;681;p31"/>
          <p:cNvSpPr/>
          <p:nvPr/>
        </p:nvSpPr>
        <p:spPr>
          <a:xfrm>
            <a:off x="5734776" y="2347084"/>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4</a:t>
            </a:r>
            <a:endParaRPr sz="1400" b="1">
              <a:solidFill>
                <a:schemeClr val="lt1"/>
              </a:solidFill>
              <a:latin typeface="Work Sans"/>
              <a:ea typeface="Work Sans"/>
              <a:cs typeface="Work Sans"/>
              <a:sym typeface="Work Sans"/>
            </a:endParaRPr>
          </a:p>
        </p:txBody>
      </p:sp>
      <p:sp>
        <p:nvSpPr>
          <p:cNvPr id="682" name="Google Shape;682;p31"/>
          <p:cNvSpPr/>
          <p:nvPr/>
        </p:nvSpPr>
        <p:spPr>
          <a:xfrm>
            <a:off x="5734776" y="293242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5</a:t>
            </a:r>
            <a:endParaRPr sz="1400" b="1">
              <a:solidFill>
                <a:schemeClr val="lt1"/>
              </a:solidFill>
              <a:latin typeface="Work Sans"/>
              <a:ea typeface="Work Sans"/>
              <a:cs typeface="Work Sans"/>
              <a:sym typeface="Work Sans"/>
            </a:endParaRPr>
          </a:p>
        </p:txBody>
      </p:sp>
      <p:sp>
        <p:nvSpPr>
          <p:cNvPr id="683" name="Google Shape;683;p31"/>
          <p:cNvSpPr/>
          <p:nvPr/>
        </p:nvSpPr>
        <p:spPr>
          <a:xfrm>
            <a:off x="6151498" y="3545356"/>
            <a:ext cx="416723" cy="416723"/>
          </a:xfrm>
          <a:prstGeom prst="ellipse">
            <a:avLst/>
          </a:prstGeom>
          <a:solidFill>
            <a:srgbClr val="CC00CC"/>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6</a:t>
            </a:r>
            <a:endParaRPr sz="1400" b="1">
              <a:solidFill>
                <a:schemeClr val="lt1"/>
              </a:solidFill>
              <a:latin typeface="Work Sans"/>
              <a:ea typeface="Work Sans"/>
              <a:cs typeface="Work Sans"/>
              <a:sym typeface="Work Sans"/>
            </a:endParaRPr>
          </a:p>
        </p:txBody>
      </p:sp>
      <p:cxnSp>
        <p:nvCxnSpPr>
          <p:cNvPr id="684" name="Google Shape;684;p31"/>
          <p:cNvCxnSpPr>
            <a:stCxn id="679" idx="6"/>
            <a:endCxn id="683" idx="7"/>
          </p:cNvCxnSpPr>
          <p:nvPr/>
        </p:nvCxnSpPr>
        <p:spPr>
          <a:xfrm>
            <a:off x="6151498" y="1470999"/>
            <a:ext cx="355800" cy="2135400"/>
          </a:xfrm>
          <a:prstGeom prst="bentConnector2">
            <a:avLst/>
          </a:prstGeom>
          <a:noFill/>
          <a:ln w="19050" cap="flat" cmpd="sng">
            <a:solidFill>
              <a:srgbClr val="004987"/>
            </a:solidFill>
            <a:prstDash val="solid"/>
            <a:round/>
            <a:headEnd type="none" w="med" len="med"/>
            <a:tailEnd type="triangle" w="med" len="med"/>
          </a:ln>
        </p:spPr>
      </p:cxnSp>
      <p:cxnSp>
        <p:nvCxnSpPr>
          <p:cNvPr id="685" name="Google Shape;685;p31"/>
          <p:cNvCxnSpPr/>
          <p:nvPr/>
        </p:nvCxnSpPr>
        <p:spPr>
          <a:xfrm rot="-5400000" flipH="1">
            <a:off x="5507457" y="2654873"/>
            <a:ext cx="1551486" cy="263403"/>
          </a:xfrm>
          <a:prstGeom prst="bentConnector3">
            <a:avLst>
              <a:gd name="adj1" fmla="val -1331"/>
            </a:avLst>
          </a:prstGeom>
          <a:noFill/>
          <a:ln w="19050" cap="flat" cmpd="sng">
            <a:solidFill>
              <a:srgbClr val="004987"/>
            </a:solidFill>
            <a:prstDash val="solid"/>
            <a:round/>
            <a:headEnd type="none" w="med" len="med"/>
            <a:tailEnd type="triangle" w="med" len="med"/>
          </a:ln>
        </p:spPr>
      </p:cxnSp>
      <p:cxnSp>
        <p:nvCxnSpPr>
          <p:cNvPr id="686" name="Google Shape;686;p31"/>
          <p:cNvCxnSpPr>
            <a:stCxn id="681" idx="6"/>
          </p:cNvCxnSpPr>
          <p:nvPr/>
        </p:nvCxnSpPr>
        <p:spPr>
          <a:xfrm>
            <a:off x="6151498" y="2555446"/>
            <a:ext cx="158700" cy="993900"/>
          </a:xfrm>
          <a:prstGeom prst="bentConnector2">
            <a:avLst/>
          </a:prstGeom>
          <a:noFill/>
          <a:ln w="19050" cap="flat" cmpd="sng">
            <a:solidFill>
              <a:srgbClr val="004987"/>
            </a:solidFill>
            <a:prstDash val="solid"/>
            <a:round/>
            <a:headEnd type="none" w="med" len="med"/>
            <a:tailEnd type="triangle" w="med" len="med"/>
          </a:ln>
        </p:spPr>
      </p:cxnSp>
      <p:cxnSp>
        <p:nvCxnSpPr>
          <p:cNvPr id="687" name="Google Shape;687;p31"/>
          <p:cNvCxnSpPr>
            <a:stCxn id="682" idx="6"/>
            <a:endCxn id="683" idx="1"/>
          </p:cNvCxnSpPr>
          <p:nvPr/>
        </p:nvCxnSpPr>
        <p:spPr>
          <a:xfrm>
            <a:off x="6151498" y="3140786"/>
            <a:ext cx="60900" cy="465600"/>
          </a:xfrm>
          <a:prstGeom prst="bentConnector2">
            <a:avLst/>
          </a:prstGeom>
          <a:noFill/>
          <a:ln w="19050" cap="flat" cmpd="sng">
            <a:solidFill>
              <a:srgbClr val="004987"/>
            </a:solidFill>
            <a:prstDash val="solid"/>
            <a:round/>
            <a:headEnd type="none" w="med" len="med"/>
            <a:tailEnd type="triangle" w="med" len="med"/>
          </a:ln>
        </p:spPr>
      </p:cxnSp>
      <p:sp>
        <p:nvSpPr>
          <p:cNvPr id="688" name="Google Shape;688;p31"/>
          <p:cNvSpPr/>
          <p:nvPr/>
        </p:nvSpPr>
        <p:spPr>
          <a:xfrm>
            <a:off x="6816478" y="1262638"/>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3</a:t>
            </a:r>
            <a:endParaRPr sz="1400" b="1">
              <a:solidFill>
                <a:schemeClr val="lt1"/>
              </a:solidFill>
              <a:latin typeface="Work Sans"/>
              <a:ea typeface="Work Sans"/>
              <a:cs typeface="Work Sans"/>
              <a:sym typeface="Work Sans"/>
            </a:endParaRPr>
          </a:p>
        </p:txBody>
      </p:sp>
      <p:sp>
        <p:nvSpPr>
          <p:cNvPr id="689" name="Google Shape;689;p31"/>
          <p:cNvSpPr/>
          <p:nvPr/>
        </p:nvSpPr>
        <p:spPr>
          <a:xfrm>
            <a:off x="6816478" y="179368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4</a:t>
            </a:r>
            <a:endParaRPr sz="1400" b="1">
              <a:solidFill>
                <a:schemeClr val="lt1"/>
              </a:solidFill>
              <a:latin typeface="Work Sans"/>
              <a:ea typeface="Work Sans"/>
              <a:cs typeface="Work Sans"/>
              <a:sym typeface="Work Sans"/>
            </a:endParaRPr>
          </a:p>
        </p:txBody>
      </p:sp>
      <p:sp>
        <p:nvSpPr>
          <p:cNvPr id="690" name="Google Shape;690;p31"/>
          <p:cNvSpPr/>
          <p:nvPr/>
        </p:nvSpPr>
        <p:spPr>
          <a:xfrm>
            <a:off x="6816478" y="2347084"/>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5</a:t>
            </a:r>
            <a:endParaRPr sz="1400" b="1">
              <a:solidFill>
                <a:schemeClr val="lt1"/>
              </a:solidFill>
              <a:latin typeface="Work Sans"/>
              <a:ea typeface="Work Sans"/>
              <a:cs typeface="Work Sans"/>
              <a:sym typeface="Work Sans"/>
            </a:endParaRPr>
          </a:p>
        </p:txBody>
      </p:sp>
      <p:sp>
        <p:nvSpPr>
          <p:cNvPr id="691" name="Google Shape;691;p31"/>
          <p:cNvSpPr/>
          <p:nvPr/>
        </p:nvSpPr>
        <p:spPr>
          <a:xfrm>
            <a:off x="6816478" y="293242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6</a:t>
            </a:r>
            <a:endParaRPr sz="1400" b="1">
              <a:solidFill>
                <a:schemeClr val="lt1"/>
              </a:solidFill>
              <a:latin typeface="Work Sans"/>
              <a:ea typeface="Work Sans"/>
              <a:cs typeface="Work Sans"/>
              <a:sym typeface="Work Sans"/>
            </a:endParaRPr>
          </a:p>
        </p:txBody>
      </p:sp>
      <p:sp>
        <p:nvSpPr>
          <p:cNvPr id="692" name="Google Shape;692;p31"/>
          <p:cNvSpPr/>
          <p:nvPr/>
        </p:nvSpPr>
        <p:spPr>
          <a:xfrm>
            <a:off x="7233201" y="3545356"/>
            <a:ext cx="416723" cy="416723"/>
          </a:xfrm>
          <a:prstGeom prst="ellipse">
            <a:avLst/>
          </a:prstGeom>
          <a:solidFill>
            <a:srgbClr val="CC00CC"/>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7</a:t>
            </a:r>
            <a:endParaRPr sz="1400" b="1">
              <a:solidFill>
                <a:schemeClr val="lt1"/>
              </a:solidFill>
              <a:latin typeface="Work Sans"/>
              <a:ea typeface="Work Sans"/>
              <a:cs typeface="Work Sans"/>
              <a:sym typeface="Work Sans"/>
            </a:endParaRPr>
          </a:p>
        </p:txBody>
      </p:sp>
      <p:cxnSp>
        <p:nvCxnSpPr>
          <p:cNvPr id="693" name="Google Shape;693;p31"/>
          <p:cNvCxnSpPr>
            <a:stCxn id="688" idx="6"/>
            <a:endCxn id="692" idx="7"/>
          </p:cNvCxnSpPr>
          <p:nvPr/>
        </p:nvCxnSpPr>
        <p:spPr>
          <a:xfrm>
            <a:off x="7233201" y="1470999"/>
            <a:ext cx="355800" cy="2135400"/>
          </a:xfrm>
          <a:prstGeom prst="bentConnector2">
            <a:avLst/>
          </a:prstGeom>
          <a:noFill/>
          <a:ln w="19050" cap="flat" cmpd="sng">
            <a:solidFill>
              <a:srgbClr val="004987"/>
            </a:solidFill>
            <a:prstDash val="solid"/>
            <a:round/>
            <a:headEnd type="none" w="med" len="med"/>
            <a:tailEnd type="triangle" w="med" len="med"/>
          </a:ln>
        </p:spPr>
      </p:cxnSp>
      <p:cxnSp>
        <p:nvCxnSpPr>
          <p:cNvPr id="694" name="Google Shape;694;p31"/>
          <p:cNvCxnSpPr/>
          <p:nvPr/>
        </p:nvCxnSpPr>
        <p:spPr>
          <a:xfrm rot="-5400000" flipH="1">
            <a:off x="6589160" y="2654873"/>
            <a:ext cx="1551486" cy="263403"/>
          </a:xfrm>
          <a:prstGeom prst="bentConnector3">
            <a:avLst>
              <a:gd name="adj1" fmla="val -330"/>
            </a:avLst>
          </a:prstGeom>
          <a:noFill/>
          <a:ln w="19050" cap="flat" cmpd="sng">
            <a:solidFill>
              <a:srgbClr val="004987"/>
            </a:solidFill>
            <a:prstDash val="solid"/>
            <a:round/>
            <a:headEnd type="none" w="med" len="med"/>
            <a:tailEnd type="triangle" w="med" len="med"/>
          </a:ln>
        </p:spPr>
      </p:cxnSp>
      <p:cxnSp>
        <p:nvCxnSpPr>
          <p:cNvPr id="695" name="Google Shape;695;p31"/>
          <p:cNvCxnSpPr>
            <a:stCxn id="690" idx="6"/>
          </p:cNvCxnSpPr>
          <p:nvPr/>
        </p:nvCxnSpPr>
        <p:spPr>
          <a:xfrm>
            <a:off x="7233201" y="2555446"/>
            <a:ext cx="158700" cy="993900"/>
          </a:xfrm>
          <a:prstGeom prst="bentConnector2">
            <a:avLst/>
          </a:prstGeom>
          <a:noFill/>
          <a:ln w="19050" cap="flat" cmpd="sng">
            <a:solidFill>
              <a:srgbClr val="004987"/>
            </a:solidFill>
            <a:prstDash val="solid"/>
            <a:round/>
            <a:headEnd type="none" w="med" len="med"/>
            <a:tailEnd type="triangle" w="med" len="med"/>
          </a:ln>
        </p:spPr>
      </p:cxnSp>
      <p:cxnSp>
        <p:nvCxnSpPr>
          <p:cNvPr id="696" name="Google Shape;696;p31"/>
          <p:cNvCxnSpPr>
            <a:stCxn id="691" idx="6"/>
            <a:endCxn id="692" idx="1"/>
          </p:cNvCxnSpPr>
          <p:nvPr/>
        </p:nvCxnSpPr>
        <p:spPr>
          <a:xfrm>
            <a:off x="7233201" y="3140786"/>
            <a:ext cx="60900" cy="465600"/>
          </a:xfrm>
          <a:prstGeom prst="bentConnector2">
            <a:avLst/>
          </a:prstGeom>
          <a:noFill/>
          <a:ln w="19050" cap="flat" cmpd="sng">
            <a:solidFill>
              <a:srgbClr val="004987"/>
            </a:solidFill>
            <a:prstDash val="solid"/>
            <a:round/>
            <a:headEnd type="none" w="med" len="med"/>
            <a:tailEnd type="triangle" w="med" len="med"/>
          </a:ln>
        </p:spPr>
      </p:cxnSp>
      <p:sp>
        <p:nvSpPr>
          <p:cNvPr id="697" name="Google Shape;697;p31"/>
          <p:cNvSpPr/>
          <p:nvPr/>
        </p:nvSpPr>
        <p:spPr>
          <a:xfrm>
            <a:off x="7916972" y="1262638"/>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4</a:t>
            </a:r>
            <a:endParaRPr sz="1400" b="1">
              <a:solidFill>
                <a:schemeClr val="lt1"/>
              </a:solidFill>
              <a:latin typeface="Work Sans"/>
              <a:ea typeface="Work Sans"/>
              <a:cs typeface="Work Sans"/>
              <a:sym typeface="Work Sans"/>
            </a:endParaRPr>
          </a:p>
        </p:txBody>
      </p:sp>
      <p:sp>
        <p:nvSpPr>
          <p:cNvPr id="698" name="Google Shape;698;p31"/>
          <p:cNvSpPr/>
          <p:nvPr/>
        </p:nvSpPr>
        <p:spPr>
          <a:xfrm>
            <a:off x="7916972" y="179368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5</a:t>
            </a:r>
            <a:endParaRPr sz="1400" b="1">
              <a:solidFill>
                <a:schemeClr val="lt1"/>
              </a:solidFill>
              <a:latin typeface="Work Sans"/>
              <a:ea typeface="Work Sans"/>
              <a:cs typeface="Work Sans"/>
              <a:sym typeface="Work Sans"/>
            </a:endParaRPr>
          </a:p>
        </p:txBody>
      </p:sp>
      <p:sp>
        <p:nvSpPr>
          <p:cNvPr id="699" name="Google Shape;699;p31"/>
          <p:cNvSpPr/>
          <p:nvPr/>
        </p:nvSpPr>
        <p:spPr>
          <a:xfrm>
            <a:off x="7916972" y="2347084"/>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6</a:t>
            </a:r>
            <a:endParaRPr sz="1400" b="1">
              <a:solidFill>
                <a:schemeClr val="lt1"/>
              </a:solidFill>
              <a:latin typeface="Work Sans"/>
              <a:ea typeface="Work Sans"/>
              <a:cs typeface="Work Sans"/>
              <a:sym typeface="Work Sans"/>
            </a:endParaRPr>
          </a:p>
        </p:txBody>
      </p:sp>
      <p:sp>
        <p:nvSpPr>
          <p:cNvPr id="700" name="Google Shape;700;p31"/>
          <p:cNvSpPr/>
          <p:nvPr/>
        </p:nvSpPr>
        <p:spPr>
          <a:xfrm>
            <a:off x="7916972" y="2932425"/>
            <a:ext cx="416723" cy="416723"/>
          </a:xfrm>
          <a:prstGeom prst="ellipse">
            <a:avLst/>
          </a:prstGeom>
          <a:solidFill>
            <a:srgbClr val="004987"/>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7</a:t>
            </a:r>
            <a:endParaRPr sz="1400" b="1">
              <a:solidFill>
                <a:schemeClr val="lt1"/>
              </a:solidFill>
              <a:latin typeface="Work Sans"/>
              <a:ea typeface="Work Sans"/>
              <a:cs typeface="Work Sans"/>
              <a:sym typeface="Work Sans"/>
            </a:endParaRPr>
          </a:p>
        </p:txBody>
      </p:sp>
      <p:sp>
        <p:nvSpPr>
          <p:cNvPr id="701" name="Google Shape;701;p31"/>
          <p:cNvSpPr/>
          <p:nvPr/>
        </p:nvSpPr>
        <p:spPr>
          <a:xfrm>
            <a:off x="8333694" y="3545356"/>
            <a:ext cx="416723" cy="416723"/>
          </a:xfrm>
          <a:prstGeom prst="ellipse">
            <a:avLst/>
          </a:prstGeom>
          <a:solidFill>
            <a:srgbClr val="CC00CC"/>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s" sz="1400" b="1">
                <a:solidFill>
                  <a:schemeClr val="lt1"/>
                </a:solidFill>
                <a:latin typeface="Work Sans"/>
                <a:ea typeface="Work Sans"/>
                <a:cs typeface="Work Sans"/>
                <a:sym typeface="Work Sans"/>
              </a:rPr>
              <a:t>8</a:t>
            </a:r>
            <a:endParaRPr sz="1400" b="1">
              <a:solidFill>
                <a:schemeClr val="lt1"/>
              </a:solidFill>
              <a:latin typeface="Work Sans"/>
              <a:ea typeface="Work Sans"/>
              <a:cs typeface="Work Sans"/>
              <a:sym typeface="Work Sans"/>
            </a:endParaRPr>
          </a:p>
        </p:txBody>
      </p:sp>
      <p:cxnSp>
        <p:nvCxnSpPr>
          <p:cNvPr id="702" name="Google Shape;702;p31"/>
          <p:cNvCxnSpPr>
            <a:stCxn id="697" idx="6"/>
            <a:endCxn id="701" idx="7"/>
          </p:cNvCxnSpPr>
          <p:nvPr/>
        </p:nvCxnSpPr>
        <p:spPr>
          <a:xfrm>
            <a:off x="8333694" y="1470999"/>
            <a:ext cx="355800" cy="2135400"/>
          </a:xfrm>
          <a:prstGeom prst="bentConnector2">
            <a:avLst/>
          </a:prstGeom>
          <a:noFill/>
          <a:ln w="19050" cap="flat" cmpd="sng">
            <a:solidFill>
              <a:srgbClr val="004987"/>
            </a:solidFill>
            <a:prstDash val="solid"/>
            <a:round/>
            <a:headEnd type="none" w="med" len="med"/>
            <a:tailEnd type="triangle" w="med" len="med"/>
          </a:ln>
        </p:spPr>
      </p:cxnSp>
      <p:cxnSp>
        <p:nvCxnSpPr>
          <p:cNvPr id="703" name="Google Shape;703;p31"/>
          <p:cNvCxnSpPr/>
          <p:nvPr/>
        </p:nvCxnSpPr>
        <p:spPr>
          <a:xfrm rot="-5400000" flipH="1">
            <a:off x="7689653" y="2654873"/>
            <a:ext cx="1551486" cy="263403"/>
          </a:xfrm>
          <a:prstGeom prst="bentConnector3">
            <a:avLst>
              <a:gd name="adj1" fmla="val 670"/>
            </a:avLst>
          </a:prstGeom>
          <a:noFill/>
          <a:ln w="19050" cap="flat" cmpd="sng">
            <a:solidFill>
              <a:srgbClr val="004987"/>
            </a:solidFill>
            <a:prstDash val="solid"/>
            <a:round/>
            <a:headEnd type="none" w="med" len="med"/>
            <a:tailEnd type="triangle" w="med" len="med"/>
          </a:ln>
        </p:spPr>
      </p:cxnSp>
      <p:cxnSp>
        <p:nvCxnSpPr>
          <p:cNvPr id="704" name="Google Shape;704;p31"/>
          <p:cNvCxnSpPr>
            <a:stCxn id="699" idx="6"/>
          </p:cNvCxnSpPr>
          <p:nvPr/>
        </p:nvCxnSpPr>
        <p:spPr>
          <a:xfrm>
            <a:off x="8333694" y="2555446"/>
            <a:ext cx="158700" cy="993900"/>
          </a:xfrm>
          <a:prstGeom prst="bentConnector2">
            <a:avLst/>
          </a:prstGeom>
          <a:noFill/>
          <a:ln w="19050" cap="flat" cmpd="sng">
            <a:solidFill>
              <a:srgbClr val="004987"/>
            </a:solidFill>
            <a:prstDash val="solid"/>
            <a:round/>
            <a:headEnd type="none" w="med" len="med"/>
            <a:tailEnd type="triangle" w="med" len="med"/>
          </a:ln>
        </p:spPr>
      </p:cxnSp>
      <p:cxnSp>
        <p:nvCxnSpPr>
          <p:cNvPr id="705" name="Google Shape;705;p31"/>
          <p:cNvCxnSpPr>
            <a:stCxn id="700" idx="6"/>
            <a:endCxn id="701" idx="1"/>
          </p:cNvCxnSpPr>
          <p:nvPr/>
        </p:nvCxnSpPr>
        <p:spPr>
          <a:xfrm>
            <a:off x="8333694" y="3140786"/>
            <a:ext cx="60900" cy="465600"/>
          </a:xfrm>
          <a:prstGeom prst="bentConnector2">
            <a:avLst/>
          </a:prstGeom>
          <a:noFill/>
          <a:ln w="19050" cap="flat" cmpd="sng">
            <a:solidFill>
              <a:srgbClr val="004987"/>
            </a:solidFill>
            <a:prstDash val="solid"/>
            <a:round/>
            <a:headEnd type="none" w="med" len="med"/>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0" name="Google Shape;710;p32"/>
          <p:cNvPicPr preferRelativeResize="0"/>
          <p:nvPr/>
        </p:nvPicPr>
        <p:blipFill rotWithShape="1">
          <a:blip r:embed="rId3">
            <a:alphaModFix/>
          </a:blip>
          <a:srcRect l="5055" t="12048" r="4175" b="11789"/>
          <a:stretch/>
        </p:blipFill>
        <p:spPr>
          <a:xfrm>
            <a:off x="1467562" y="1890431"/>
            <a:ext cx="6354056" cy="2159046"/>
          </a:xfrm>
          <a:prstGeom prst="rect">
            <a:avLst/>
          </a:prstGeom>
          <a:noFill/>
          <a:ln>
            <a:noFill/>
          </a:ln>
        </p:spPr>
      </p:pic>
      <p:sp>
        <p:nvSpPr>
          <p:cNvPr id="711" name="Google Shape;711;p32"/>
          <p:cNvSpPr txBox="1"/>
          <p:nvPr/>
        </p:nvSpPr>
        <p:spPr>
          <a:xfrm>
            <a:off x="371906" y="2862225"/>
            <a:ext cx="712800" cy="384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800" b="1">
                <a:latin typeface="Work Sans"/>
                <a:ea typeface="Work Sans"/>
                <a:cs typeface="Work Sans"/>
                <a:sym typeface="Work Sans"/>
              </a:rPr>
              <a:t>Evita el overffiting</a:t>
            </a:r>
            <a:endParaRPr sz="800" b="1">
              <a:latin typeface="Work Sans"/>
              <a:ea typeface="Work Sans"/>
              <a:cs typeface="Work Sans"/>
              <a:sym typeface="Work Sans"/>
            </a:endParaRPr>
          </a:p>
        </p:txBody>
      </p:sp>
      <p:sp>
        <p:nvSpPr>
          <p:cNvPr id="712" name="Google Shape;712;p32"/>
          <p:cNvSpPr txBox="1"/>
          <p:nvPr/>
        </p:nvSpPr>
        <p:spPr>
          <a:xfrm>
            <a:off x="1536694" y="1407844"/>
            <a:ext cx="2061000" cy="438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s" sz="800" b="1">
                <a:latin typeface="Work Sans"/>
                <a:ea typeface="Work Sans"/>
                <a:cs typeface="Work Sans"/>
                <a:sym typeface="Work Sans"/>
              </a:rPr>
              <a:t>Sequential incia red neuronal</a:t>
            </a:r>
            <a:endParaRPr sz="800" b="1">
              <a:latin typeface="Work Sans"/>
              <a:ea typeface="Work Sans"/>
              <a:cs typeface="Work Sans"/>
              <a:sym typeface="Work Sans"/>
            </a:endParaRPr>
          </a:p>
        </p:txBody>
      </p:sp>
      <p:sp>
        <p:nvSpPr>
          <p:cNvPr id="713" name="Google Shape;713;p32"/>
          <p:cNvSpPr txBox="1"/>
          <p:nvPr/>
        </p:nvSpPr>
        <p:spPr>
          <a:xfrm>
            <a:off x="3878330" y="1293541"/>
            <a:ext cx="1468500" cy="438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s" sz="800" b="1">
                <a:latin typeface="Work Sans"/>
                <a:ea typeface="Work Sans"/>
                <a:cs typeface="Work Sans"/>
                <a:sym typeface="Work Sans"/>
              </a:rPr>
              <a:t>Return_sequence debe ser True, excepto en la última capa redundante</a:t>
            </a:r>
            <a:endParaRPr sz="800" b="1">
              <a:latin typeface="Work Sans"/>
              <a:ea typeface="Work Sans"/>
              <a:cs typeface="Work Sans"/>
              <a:sym typeface="Work Sans"/>
            </a:endParaRPr>
          </a:p>
        </p:txBody>
      </p:sp>
      <p:sp>
        <p:nvSpPr>
          <p:cNvPr id="714" name="Google Shape;714;p32"/>
          <p:cNvSpPr txBox="1"/>
          <p:nvPr/>
        </p:nvSpPr>
        <p:spPr>
          <a:xfrm>
            <a:off x="5461353" y="1309613"/>
            <a:ext cx="1468500" cy="507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800" b="1">
                <a:latin typeface="Work Sans"/>
                <a:ea typeface="Work Sans"/>
                <a:cs typeface="Work Sans"/>
                <a:sym typeface="Work Sans"/>
              </a:rPr>
              <a:t>Indicar la forma en que recibirá los primeros datos</a:t>
            </a:r>
            <a:endParaRPr sz="800" b="1">
              <a:latin typeface="Work Sans"/>
              <a:ea typeface="Work Sans"/>
              <a:cs typeface="Work Sans"/>
              <a:sym typeface="Work Sans"/>
            </a:endParaRPr>
          </a:p>
        </p:txBody>
      </p:sp>
      <p:cxnSp>
        <p:nvCxnSpPr>
          <p:cNvPr id="715" name="Google Shape;715;p32"/>
          <p:cNvCxnSpPr>
            <a:stCxn id="711" idx="3"/>
          </p:cNvCxnSpPr>
          <p:nvPr/>
        </p:nvCxnSpPr>
        <p:spPr>
          <a:xfrm>
            <a:off x="1084706" y="3054675"/>
            <a:ext cx="515400" cy="9600"/>
          </a:xfrm>
          <a:prstGeom prst="straightConnector1">
            <a:avLst/>
          </a:prstGeom>
          <a:noFill/>
          <a:ln w="19050" cap="flat" cmpd="sng">
            <a:solidFill>
              <a:srgbClr val="CC00CC"/>
            </a:solidFill>
            <a:prstDash val="solid"/>
            <a:round/>
            <a:headEnd type="none" w="med" len="med"/>
            <a:tailEnd type="oval" w="med" len="med"/>
          </a:ln>
        </p:spPr>
      </p:cxnSp>
      <p:sp>
        <p:nvSpPr>
          <p:cNvPr id="716" name="Google Shape;716;p32"/>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700"/>
              <a:buNone/>
            </a:pPr>
            <a:r>
              <a:rPr lang="es" sz="2600" b="1">
                <a:latin typeface="Sora"/>
                <a:ea typeface="Sora"/>
                <a:cs typeface="Sora"/>
                <a:sym typeface="Sora"/>
              </a:rPr>
              <a:t>RNN en Python con Keras</a:t>
            </a:r>
            <a:endParaRPr sz="2600" b="1">
              <a:latin typeface="Sora"/>
              <a:ea typeface="Sora"/>
              <a:cs typeface="Sora"/>
              <a:sym typeface="Sora"/>
            </a:endParaRPr>
          </a:p>
        </p:txBody>
      </p:sp>
      <p:cxnSp>
        <p:nvCxnSpPr>
          <p:cNvPr id="717" name="Google Shape;717;p32"/>
          <p:cNvCxnSpPr/>
          <p:nvPr/>
        </p:nvCxnSpPr>
        <p:spPr>
          <a:xfrm>
            <a:off x="2165306" y="1771988"/>
            <a:ext cx="0" cy="424500"/>
          </a:xfrm>
          <a:prstGeom prst="straightConnector1">
            <a:avLst/>
          </a:prstGeom>
          <a:noFill/>
          <a:ln w="19050" cap="flat" cmpd="sng">
            <a:solidFill>
              <a:srgbClr val="CC00CC"/>
            </a:solidFill>
            <a:prstDash val="solid"/>
            <a:round/>
            <a:headEnd type="none" w="med" len="med"/>
            <a:tailEnd type="oval" w="med" len="med"/>
          </a:ln>
        </p:spPr>
      </p:cxnSp>
      <p:cxnSp>
        <p:nvCxnSpPr>
          <p:cNvPr id="718" name="Google Shape;718;p32"/>
          <p:cNvCxnSpPr/>
          <p:nvPr/>
        </p:nvCxnSpPr>
        <p:spPr>
          <a:xfrm flipH="1">
            <a:off x="4569600" y="1771988"/>
            <a:ext cx="2400" cy="667800"/>
          </a:xfrm>
          <a:prstGeom prst="straightConnector1">
            <a:avLst/>
          </a:prstGeom>
          <a:noFill/>
          <a:ln w="19050" cap="flat" cmpd="sng">
            <a:solidFill>
              <a:srgbClr val="CC00CC"/>
            </a:solidFill>
            <a:prstDash val="solid"/>
            <a:round/>
            <a:headEnd type="none" w="med" len="med"/>
            <a:tailEnd type="oval" w="med" len="med"/>
          </a:ln>
        </p:spPr>
      </p:cxnSp>
      <p:cxnSp>
        <p:nvCxnSpPr>
          <p:cNvPr id="719" name="Google Shape;719;p32"/>
          <p:cNvCxnSpPr/>
          <p:nvPr/>
        </p:nvCxnSpPr>
        <p:spPr>
          <a:xfrm flipH="1">
            <a:off x="5675775" y="1829138"/>
            <a:ext cx="2400" cy="621000"/>
          </a:xfrm>
          <a:prstGeom prst="straightConnector1">
            <a:avLst/>
          </a:prstGeom>
          <a:noFill/>
          <a:ln w="19050" cap="flat" cmpd="sng">
            <a:solidFill>
              <a:srgbClr val="CC00CC"/>
            </a:solidFill>
            <a:prstDash val="solid"/>
            <a:round/>
            <a:headEnd type="none" w="med" len="med"/>
            <a:tailEnd type="oval" w="med" len="med"/>
          </a:ln>
        </p:spPr>
      </p:cxnSp>
      <p:sp>
        <p:nvSpPr>
          <p:cNvPr id="720" name="Google Shape;720;p32"/>
          <p:cNvSpPr txBox="1"/>
          <p:nvPr/>
        </p:nvSpPr>
        <p:spPr>
          <a:xfrm>
            <a:off x="2179913" y="4305263"/>
            <a:ext cx="1074900" cy="384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800" b="1">
                <a:latin typeface="Work Sans"/>
                <a:ea typeface="Work Sans"/>
                <a:cs typeface="Work Sans"/>
                <a:sym typeface="Work Sans"/>
              </a:rPr>
              <a:t>Indica salida de la red neuronal</a:t>
            </a:r>
            <a:endParaRPr sz="800" b="1">
              <a:latin typeface="Work Sans"/>
              <a:ea typeface="Work Sans"/>
              <a:cs typeface="Work Sans"/>
              <a:sym typeface="Work Sans"/>
            </a:endParaRPr>
          </a:p>
        </p:txBody>
      </p:sp>
      <p:cxnSp>
        <p:nvCxnSpPr>
          <p:cNvPr id="721" name="Google Shape;721;p32"/>
          <p:cNvCxnSpPr/>
          <p:nvPr/>
        </p:nvCxnSpPr>
        <p:spPr>
          <a:xfrm flipH="1">
            <a:off x="2578800" y="3891038"/>
            <a:ext cx="5100" cy="422700"/>
          </a:xfrm>
          <a:prstGeom prst="straightConnector1">
            <a:avLst/>
          </a:prstGeom>
          <a:noFill/>
          <a:ln w="19050" cap="flat" cmpd="sng">
            <a:solidFill>
              <a:srgbClr val="CC00CC"/>
            </a:solidFill>
            <a:prstDash val="solid"/>
            <a:round/>
            <a:headEnd type="oval"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633EB-7DCB-4DDC-80AF-C885A3EE1245}"/>
              </a:ext>
            </a:extLst>
          </p:cNvPr>
          <p:cNvSpPr>
            <a:spLocks noGrp="1"/>
          </p:cNvSpPr>
          <p:nvPr>
            <p:ph type="title"/>
          </p:nvPr>
        </p:nvSpPr>
        <p:spPr>
          <a:xfrm>
            <a:off x="311700" y="200475"/>
            <a:ext cx="6617420" cy="572700"/>
          </a:xfrm>
        </p:spPr>
        <p:txBody>
          <a:bodyPr rtlCol="0">
            <a:normAutofit fontScale="90000"/>
          </a:bodyPr>
          <a:lstStyle/>
          <a:p>
            <a:pPr rtl="0"/>
            <a:r>
              <a:rPr lang="es-ES" dirty="0"/>
              <a:t>INTRODUCCIÓN A LAS SERIES DE TIEMPO</a:t>
            </a:r>
          </a:p>
        </p:txBody>
      </p:sp>
      <p:pic>
        <p:nvPicPr>
          <p:cNvPr id="11" name="Marcador de contenido 4">
            <a:extLst>
              <a:ext uri="{FF2B5EF4-FFF2-40B4-BE49-F238E27FC236}">
                <a16:creationId xmlns:a16="http://schemas.microsoft.com/office/drawing/2014/main" id="{47D9BE16-119C-43B2-9AE6-18C4A150C0EF}"/>
              </a:ext>
            </a:extLst>
          </p:cNvPr>
          <p:cNvPicPr>
            <a:picLocks noGrp="1" noChangeAspect="1"/>
          </p:cNvPicPr>
          <p:nvPr>
            <p:ph sz="half" idx="4294967295"/>
          </p:nvPr>
        </p:nvPicPr>
        <p:blipFill>
          <a:blip r:embed="rId3">
            <a:extLst>
              <a:ext uri="{837473B0-CC2E-450A-ABE3-18F120FF3D39}">
                <a1611:picAttrSrcUrl xmlns:a1611="http://schemas.microsoft.com/office/drawing/2016/11/main" r:id="rId4"/>
              </a:ext>
            </a:extLst>
          </a:blip>
          <a:srcRect/>
          <a:stretch/>
        </p:blipFill>
        <p:spPr>
          <a:xfrm>
            <a:off x="399627" y="1762919"/>
            <a:ext cx="4067175" cy="2719388"/>
          </a:xfrm>
        </p:spPr>
      </p:pic>
      <p:sp>
        <p:nvSpPr>
          <p:cNvPr id="4" name="Marcador de contenido 3">
            <a:extLst>
              <a:ext uri="{FF2B5EF4-FFF2-40B4-BE49-F238E27FC236}">
                <a16:creationId xmlns:a16="http://schemas.microsoft.com/office/drawing/2014/main" id="{4038DCCB-6231-7F18-5AB4-DF32E9DD5F50}"/>
              </a:ext>
            </a:extLst>
          </p:cNvPr>
          <p:cNvSpPr>
            <a:spLocks noGrp="1"/>
          </p:cNvSpPr>
          <p:nvPr>
            <p:ph sz="half" idx="4294967295"/>
          </p:nvPr>
        </p:nvSpPr>
        <p:spPr>
          <a:xfrm>
            <a:off x="5492750" y="1852613"/>
            <a:ext cx="3651250" cy="2540000"/>
          </a:xfrm>
        </p:spPr>
        <p:txBody>
          <a:bodyPr>
            <a:normAutofit fontScale="92500" lnSpcReduction="20000"/>
          </a:bodyPr>
          <a:lstStyle/>
          <a:p>
            <a:pPr marL="0" indent="0" algn="ctr">
              <a:buNone/>
            </a:pPr>
            <a:r>
              <a:rPr lang="es-ES" i="1" dirty="0"/>
              <a:t>“Una serie de tiempo es una colección de observaciones de una característica particular, efectuadas en sucesivos momentos del tiempo, ordenadas y equidistantes cronológicamente”</a:t>
            </a:r>
          </a:p>
          <a:p>
            <a:pPr marL="0" indent="0" algn="ctr">
              <a:buNone/>
            </a:pPr>
            <a:endParaRPr lang="es-ES" sz="1500" dirty="0"/>
          </a:p>
          <a:p>
            <a:pPr marL="0" indent="0" algn="r">
              <a:buNone/>
            </a:pPr>
            <a:r>
              <a:rPr lang="es-ES" dirty="0"/>
              <a:t>(</a:t>
            </a:r>
            <a:r>
              <a:rPr lang="es-ES" dirty="0" err="1"/>
              <a:t>Brockwell</a:t>
            </a:r>
            <a:r>
              <a:rPr lang="es-ES" dirty="0"/>
              <a:t> y Davis, 2016)</a:t>
            </a:r>
          </a:p>
        </p:txBody>
      </p:sp>
    </p:spTree>
    <p:extLst>
      <p:ext uri="{BB962C8B-B14F-4D97-AF65-F5344CB8AC3E}">
        <p14:creationId xmlns:p14="http://schemas.microsoft.com/office/powerpoint/2010/main" val="4976075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25"/>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34"/>
          <p:cNvSpPr txBox="1">
            <a:spLocks noGrp="1"/>
          </p:cNvSpPr>
          <p:nvPr>
            <p:ph type="body" idx="1"/>
          </p:nvPr>
        </p:nvSpPr>
        <p:spPr>
          <a:xfrm>
            <a:off x="1214400" y="1381500"/>
            <a:ext cx="6715200" cy="2021400"/>
          </a:xfrm>
          <a:prstGeom prst="rect">
            <a:avLst/>
          </a:prstGeom>
        </p:spPr>
        <p:txBody>
          <a:bodyPr spcFirstLastPara="1" wrap="square" lIns="91425" tIns="91425" rIns="91425" bIns="91425" anchor="ctr" anchorCtr="0">
            <a:normAutofit/>
          </a:bodyPr>
          <a:lstStyle/>
          <a:p>
            <a:pPr marL="342900" lvl="0" indent="-234950" algn="just" rtl="0">
              <a:lnSpc>
                <a:spcPct val="100000"/>
              </a:lnSpc>
              <a:spcBef>
                <a:spcPts val="0"/>
              </a:spcBef>
              <a:spcAft>
                <a:spcPts val="0"/>
              </a:spcAft>
              <a:buClr>
                <a:schemeClr val="lt1"/>
              </a:buClr>
              <a:buSzPts val="1100"/>
              <a:buFont typeface="Work Sans Medium"/>
              <a:buChar char="●"/>
            </a:pPr>
            <a:r>
              <a:rPr lang="es" sz="1100"/>
              <a:t>Grafica las predicciones de esta red neuronal y compáralas con el conjunto de testing.</a:t>
            </a:r>
            <a:endParaRPr sz="1100"/>
          </a:p>
          <a:p>
            <a:pPr marL="342900" lvl="0" indent="0" algn="just" rtl="0">
              <a:lnSpc>
                <a:spcPct val="100000"/>
              </a:lnSpc>
              <a:spcBef>
                <a:spcPts val="0"/>
              </a:spcBef>
              <a:spcAft>
                <a:spcPts val="0"/>
              </a:spcAft>
              <a:buClr>
                <a:schemeClr val="dk1"/>
              </a:buClr>
              <a:buSzPts val="1100"/>
              <a:buFont typeface="Arial"/>
              <a:buNone/>
            </a:pPr>
            <a:endParaRPr sz="1100"/>
          </a:p>
          <a:p>
            <a:pPr marL="342900" lvl="0" indent="-234950" algn="just" rtl="0">
              <a:lnSpc>
                <a:spcPct val="100000"/>
              </a:lnSpc>
              <a:spcBef>
                <a:spcPts val="0"/>
              </a:spcBef>
              <a:spcAft>
                <a:spcPts val="0"/>
              </a:spcAft>
              <a:buClr>
                <a:schemeClr val="lt1"/>
              </a:buClr>
              <a:buSzPts val="1100"/>
              <a:buFont typeface="Work Sans Medium"/>
              <a:buChar char="●"/>
            </a:pPr>
            <a:r>
              <a:rPr lang="es" sz="1100"/>
              <a:t>Vuelve a entrenar el modelo pero con una cantidad de capas distintas, de dropout, de épocas, batch size e incluso el tamaño del bloque. Juega con los números y observa la eficiencia que obtienes.</a:t>
            </a:r>
            <a:endParaRPr sz="1100"/>
          </a:p>
          <a:p>
            <a:pPr marL="342900" lvl="0" indent="0" algn="just" rtl="0">
              <a:lnSpc>
                <a:spcPct val="100000"/>
              </a:lnSpc>
              <a:spcBef>
                <a:spcPts val="0"/>
              </a:spcBef>
              <a:spcAft>
                <a:spcPts val="0"/>
              </a:spcAft>
              <a:buClr>
                <a:schemeClr val="dk1"/>
              </a:buClr>
              <a:buSzPts val="1100"/>
              <a:buFont typeface="Arial"/>
              <a:buNone/>
            </a:pPr>
            <a:endParaRPr sz="1100"/>
          </a:p>
          <a:p>
            <a:pPr marL="342900" lvl="0" indent="-234950" algn="just" rtl="0">
              <a:lnSpc>
                <a:spcPct val="100000"/>
              </a:lnSpc>
              <a:spcBef>
                <a:spcPts val="0"/>
              </a:spcBef>
              <a:spcAft>
                <a:spcPts val="0"/>
              </a:spcAft>
              <a:buClr>
                <a:schemeClr val="lt1"/>
              </a:buClr>
              <a:buSzPts val="1100"/>
              <a:buFont typeface="Work Sans Medium"/>
              <a:buChar char="●"/>
            </a:pPr>
            <a:r>
              <a:rPr lang="es" sz="1100"/>
              <a:t>Si quieres retarte más haz una red neuronal, pero en lugar de usar SimpleRNN, usarás LSTM: una capa recurrente más avanzada. No te preocupes demasiado, usa los mismos argumentos que SimpleRNN, pero ten cuidado con return_sequences y con el input_shape.</a:t>
            </a:r>
            <a:endParaRPr/>
          </a:p>
        </p:txBody>
      </p:sp>
      <p:sp>
        <p:nvSpPr>
          <p:cNvPr id="731" name="Google Shape;731;p34"/>
          <p:cNvSpPr txBox="1">
            <a:spLocks noGrp="1"/>
          </p:cNvSpPr>
          <p:nvPr>
            <p:ph type="title"/>
          </p:nvPr>
        </p:nvSpPr>
        <p:spPr>
          <a:xfrm>
            <a:off x="284100" y="329100"/>
            <a:ext cx="8058000" cy="54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Ejercicio Individual</a:t>
            </a:r>
            <a:endParaRPr/>
          </a:p>
        </p:txBody>
      </p:sp>
      <p:sp>
        <p:nvSpPr>
          <p:cNvPr id="732" name="Google Shape;732;p34"/>
          <p:cNvSpPr txBox="1"/>
          <p:nvPr/>
        </p:nvSpPr>
        <p:spPr>
          <a:xfrm>
            <a:off x="1356400" y="1130606"/>
            <a:ext cx="4819800" cy="3231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1200" b="1">
                <a:solidFill>
                  <a:schemeClr val="lt1"/>
                </a:solidFill>
                <a:latin typeface="Work Sans"/>
                <a:ea typeface="Work Sans"/>
                <a:cs typeface="Work Sans"/>
                <a:sym typeface="Work Sans"/>
              </a:rPr>
              <a:t>Revisa tu notebook de la semana y realiza lo siguiente:</a:t>
            </a:r>
            <a:endParaRPr sz="1200" b="1">
              <a:solidFill>
                <a:schemeClr val="lt1"/>
              </a:solidFill>
              <a:latin typeface="Work Sans"/>
              <a:ea typeface="Work Sans"/>
              <a:cs typeface="Work Sans"/>
              <a:sym typeface="Work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35"/>
          <p:cNvPicPr preferRelativeResize="0"/>
          <p:nvPr/>
        </p:nvPicPr>
        <p:blipFill rotWithShape="1">
          <a:blip r:embed="rId3">
            <a:alphaModFix/>
          </a:blip>
          <a:srcRect l="23213" t="1439" r="25900" b="11292"/>
          <a:stretch/>
        </p:blipFill>
        <p:spPr>
          <a:xfrm>
            <a:off x="549126" y="1191700"/>
            <a:ext cx="4106376" cy="3961300"/>
          </a:xfrm>
          <a:prstGeom prst="rect">
            <a:avLst/>
          </a:prstGeom>
          <a:noFill/>
          <a:ln>
            <a:noFill/>
          </a:ln>
        </p:spPr>
      </p:pic>
      <p:sp>
        <p:nvSpPr>
          <p:cNvPr id="738" name="Google Shape;738;p35"/>
          <p:cNvSpPr txBox="1"/>
          <p:nvPr/>
        </p:nvSpPr>
        <p:spPr>
          <a:xfrm>
            <a:off x="5218950" y="1457050"/>
            <a:ext cx="2957700" cy="606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s" sz="1200">
                <a:solidFill>
                  <a:srgbClr val="CC00CC"/>
                </a:solidFill>
                <a:latin typeface="Sora SemiBold"/>
                <a:ea typeface="Sora SemiBold"/>
                <a:cs typeface="Sora SemiBold"/>
                <a:sym typeface="Sora SemiBold"/>
              </a:rPr>
              <a:t>Consultar y estudiar el repositorio</a:t>
            </a:r>
            <a:endParaRPr sz="1200">
              <a:solidFill>
                <a:srgbClr val="CC00CC"/>
              </a:solidFill>
              <a:latin typeface="Sora SemiBold"/>
              <a:ea typeface="Sora SemiBold"/>
              <a:cs typeface="Sora SemiBold"/>
              <a:sym typeface="Sora SemiBold"/>
            </a:endParaRPr>
          </a:p>
          <a:p>
            <a:pPr marL="0" lvl="0" indent="0" algn="l" rtl="0">
              <a:lnSpc>
                <a:spcPct val="115000"/>
              </a:lnSpc>
              <a:spcBef>
                <a:spcPts val="0"/>
              </a:spcBef>
              <a:spcAft>
                <a:spcPts val="0"/>
              </a:spcAft>
              <a:buClr>
                <a:srgbClr val="000000"/>
              </a:buClr>
              <a:buSzPts val="1100"/>
              <a:buFont typeface="Arial"/>
              <a:buNone/>
            </a:pPr>
            <a:r>
              <a:rPr lang="es" sz="1200">
                <a:solidFill>
                  <a:srgbClr val="CC00CC"/>
                </a:solidFill>
                <a:latin typeface="Sora SemiBold"/>
                <a:ea typeface="Sora SemiBold"/>
                <a:cs typeface="Sora SemiBold"/>
                <a:sym typeface="Sora SemiBold"/>
              </a:rPr>
              <a:t> de la semana 21.</a:t>
            </a:r>
            <a:endParaRPr sz="3700">
              <a:solidFill>
                <a:srgbClr val="CC00CC"/>
              </a:solidFill>
            </a:endParaRPr>
          </a:p>
        </p:txBody>
      </p:sp>
      <p:sp>
        <p:nvSpPr>
          <p:cNvPr id="739" name="Google Shape;739;p35"/>
          <p:cNvSpPr txBox="1"/>
          <p:nvPr/>
        </p:nvSpPr>
        <p:spPr>
          <a:xfrm>
            <a:off x="5825400" y="3462875"/>
            <a:ext cx="2586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000" b="1" i="0" u="none" strike="noStrike" cap="none">
                <a:solidFill>
                  <a:srgbClr val="004987"/>
                </a:solidFill>
                <a:latin typeface="Sora"/>
                <a:ea typeface="Sora"/>
                <a:cs typeface="Sora"/>
                <a:sym typeface="Sora"/>
              </a:rPr>
              <a:t>Si hay temas </a:t>
            </a:r>
            <a:r>
              <a:rPr lang="es" sz="1000" b="1">
                <a:solidFill>
                  <a:srgbClr val="004987"/>
                </a:solidFill>
                <a:latin typeface="Sora"/>
                <a:ea typeface="Sora"/>
                <a:cs typeface="Sora"/>
                <a:sym typeface="Sora"/>
              </a:rPr>
              <a:t>pendientes,</a:t>
            </a:r>
            <a:r>
              <a:rPr lang="es" sz="1000" b="1" i="0" u="none" strike="noStrike" cap="none">
                <a:solidFill>
                  <a:srgbClr val="004987"/>
                </a:solidFill>
                <a:latin typeface="Sora"/>
                <a:ea typeface="Sora"/>
                <a:cs typeface="Sora"/>
                <a:sym typeface="Sora"/>
              </a:rPr>
              <a:t>  proyectos</a:t>
            </a:r>
            <a:r>
              <a:rPr lang="es" sz="1000" b="1">
                <a:solidFill>
                  <a:srgbClr val="004987"/>
                </a:solidFill>
                <a:latin typeface="Sora"/>
                <a:ea typeface="Sora"/>
                <a:cs typeface="Sora"/>
                <a:sym typeface="Sora"/>
              </a:rPr>
              <a:t> y</a:t>
            </a:r>
            <a:r>
              <a:rPr lang="es" sz="1000" b="1" i="0" u="none" strike="noStrike" cap="none">
                <a:solidFill>
                  <a:srgbClr val="004987"/>
                </a:solidFill>
                <a:latin typeface="Sora"/>
                <a:ea typeface="Sora"/>
                <a:cs typeface="Sora"/>
                <a:sym typeface="Sora"/>
              </a:rPr>
              <a:t> entregas extemporáneas) enviar correo a staff.</a:t>
            </a:r>
            <a:endParaRPr sz="1000" b="1" i="0" u="none" strike="noStrike" cap="none">
              <a:solidFill>
                <a:srgbClr val="004987"/>
              </a:solidFill>
              <a:latin typeface="Sora"/>
              <a:ea typeface="Sora"/>
              <a:cs typeface="Sora"/>
              <a:sym typeface="Sora"/>
            </a:endParaRPr>
          </a:p>
        </p:txBody>
      </p:sp>
      <p:pic>
        <p:nvPicPr>
          <p:cNvPr id="740" name="Google Shape;740;p35"/>
          <p:cNvPicPr preferRelativeResize="0"/>
          <p:nvPr/>
        </p:nvPicPr>
        <p:blipFill rotWithShape="1">
          <a:blip r:embed="rId4">
            <a:alphaModFix/>
          </a:blip>
          <a:srcRect l="14451" r="20304"/>
          <a:stretch/>
        </p:blipFill>
        <p:spPr>
          <a:xfrm>
            <a:off x="5110525" y="3423850"/>
            <a:ext cx="714875" cy="821750"/>
          </a:xfrm>
          <a:prstGeom prst="rect">
            <a:avLst/>
          </a:prstGeom>
          <a:noFill/>
          <a:ln>
            <a:noFill/>
          </a:ln>
        </p:spPr>
      </p:pic>
      <p:sp>
        <p:nvSpPr>
          <p:cNvPr id="741" name="Google Shape;741;p35"/>
          <p:cNvSpPr txBox="1"/>
          <p:nvPr/>
        </p:nvSpPr>
        <p:spPr>
          <a:xfrm>
            <a:off x="5142750" y="2283513"/>
            <a:ext cx="3162300" cy="938400"/>
          </a:xfrm>
          <a:prstGeom prst="rect">
            <a:avLst/>
          </a:prstGeom>
          <a:noFill/>
          <a:ln>
            <a:noFill/>
          </a:ln>
        </p:spPr>
        <p:txBody>
          <a:bodyPr spcFirstLastPara="1" wrap="square" lIns="91425" tIns="91425" rIns="91425" bIns="91425" anchor="t" anchorCtr="0">
            <a:noAutofit/>
          </a:bodyPr>
          <a:lstStyle/>
          <a:p>
            <a:pPr marL="457200" lvl="0" indent="-292100" algn="l" rtl="0">
              <a:lnSpc>
                <a:spcPct val="150000"/>
              </a:lnSpc>
              <a:spcBef>
                <a:spcPts val="600"/>
              </a:spcBef>
              <a:spcAft>
                <a:spcPts val="0"/>
              </a:spcAft>
              <a:buClr>
                <a:srgbClr val="000000"/>
              </a:buClr>
              <a:buSzPts val="1000"/>
              <a:buFont typeface="Work Sans Medium"/>
              <a:buChar char="➔"/>
            </a:pPr>
            <a:r>
              <a:rPr lang="es" sz="1000">
                <a:solidFill>
                  <a:srgbClr val="000000"/>
                </a:solidFill>
                <a:latin typeface="Work Sans Medium"/>
                <a:ea typeface="Work Sans Medium"/>
                <a:cs typeface="Work Sans Medium"/>
                <a:sym typeface="Work Sans Medium"/>
              </a:rPr>
              <a:t>Estar pendiente de tu cuenta de Microsoft Teams.</a:t>
            </a:r>
            <a:endParaRPr sz="1000">
              <a:solidFill>
                <a:srgbClr val="000000"/>
              </a:solidFill>
              <a:latin typeface="Work Sans Medium"/>
              <a:ea typeface="Work Sans Medium"/>
              <a:cs typeface="Work Sans Medium"/>
              <a:sym typeface="Work Sans Medium"/>
            </a:endParaRPr>
          </a:p>
          <a:p>
            <a:pPr marL="457200" lvl="0" indent="-292100" algn="l" rtl="0">
              <a:lnSpc>
                <a:spcPct val="150000"/>
              </a:lnSpc>
              <a:spcBef>
                <a:spcPts val="0"/>
              </a:spcBef>
              <a:spcAft>
                <a:spcPts val="0"/>
              </a:spcAft>
              <a:buClr>
                <a:srgbClr val="000000"/>
              </a:buClr>
              <a:buSzPts val="1000"/>
              <a:buFont typeface="Work Sans Medium"/>
              <a:buChar char="➔"/>
            </a:pPr>
            <a:r>
              <a:rPr lang="es" sz="1000">
                <a:solidFill>
                  <a:srgbClr val="000000"/>
                </a:solidFill>
                <a:latin typeface="Work Sans Medium"/>
                <a:ea typeface="Work Sans Medium"/>
                <a:cs typeface="Work Sans Medium"/>
                <a:sym typeface="Work Sans Medium"/>
              </a:rPr>
              <a:t>Asesorías grupales e individuales.</a:t>
            </a:r>
            <a:endParaRPr sz="1000">
              <a:solidFill>
                <a:srgbClr val="000000"/>
              </a:solidFill>
              <a:latin typeface="Work Sans Medium"/>
              <a:ea typeface="Work Sans Medium"/>
              <a:cs typeface="Work Sans Medium"/>
              <a:sym typeface="Work Sans Medium"/>
            </a:endParaRPr>
          </a:p>
          <a:p>
            <a:pPr marL="457200" lvl="0" indent="-292100" algn="l" rtl="0">
              <a:lnSpc>
                <a:spcPct val="150000"/>
              </a:lnSpc>
              <a:spcBef>
                <a:spcPts val="0"/>
              </a:spcBef>
              <a:spcAft>
                <a:spcPts val="0"/>
              </a:spcAft>
              <a:buClr>
                <a:srgbClr val="000000"/>
              </a:buClr>
              <a:buSzPts val="1000"/>
              <a:buFont typeface="Work Sans Medium"/>
              <a:buChar char="➔"/>
            </a:pPr>
            <a:r>
              <a:rPr lang="es" sz="1000">
                <a:solidFill>
                  <a:srgbClr val="000000"/>
                </a:solidFill>
                <a:latin typeface="Work Sans Medium"/>
                <a:ea typeface="Work Sans Medium"/>
                <a:cs typeface="Work Sans Medium"/>
                <a:sym typeface="Work Sans Medium"/>
              </a:rPr>
              <a:t>No olvides contestar la encuesta.</a:t>
            </a:r>
            <a:endParaRPr sz="1000">
              <a:solidFill>
                <a:srgbClr val="000000"/>
              </a:solidFill>
              <a:latin typeface="Work Sans Medium"/>
              <a:ea typeface="Work Sans Medium"/>
              <a:cs typeface="Work Sans Medium"/>
              <a:sym typeface="Work Sans Medium"/>
            </a:endParaRPr>
          </a:p>
        </p:txBody>
      </p:sp>
      <p:sp>
        <p:nvSpPr>
          <p:cNvPr id="742" name="Google Shape;742;p35"/>
          <p:cNvSpPr txBox="1"/>
          <p:nvPr/>
        </p:nvSpPr>
        <p:spPr>
          <a:xfrm>
            <a:off x="5218950" y="1039275"/>
            <a:ext cx="3086100" cy="384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s" sz="1600" b="1">
                <a:solidFill>
                  <a:srgbClr val="CC00CC"/>
                </a:solidFill>
                <a:latin typeface="Sora"/>
                <a:ea typeface="Sora"/>
                <a:cs typeface="Sora"/>
                <a:sym typeface="Sora"/>
              </a:rPr>
              <a:t>FINALIZAMOS LA CLASE 20</a:t>
            </a:r>
            <a:endParaRPr sz="1600" b="1">
              <a:solidFill>
                <a:srgbClr val="CC00CC"/>
              </a:solidFill>
              <a:latin typeface="Sora"/>
              <a:ea typeface="Sora"/>
              <a:cs typeface="Sora"/>
              <a:sym typeface="Sora"/>
            </a:endParaRPr>
          </a:p>
          <a:p>
            <a:pPr marL="0" marR="0" lvl="0" indent="0" algn="l" rtl="0">
              <a:lnSpc>
                <a:spcPct val="100000"/>
              </a:lnSpc>
              <a:spcBef>
                <a:spcPts val="0"/>
              </a:spcBef>
              <a:spcAft>
                <a:spcPts val="0"/>
              </a:spcAft>
              <a:buClr>
                <a:srgbClr val="000000"/>
              </a:buClr>
              <a:buSzPts val="1200"/>
              <a:buFont typeface="Arial"/>
              <a:buNone/>
            </a:pPr>
            <a:r>
              <a:rPr lang="es" sz="1600">
                <a:solidFill>
                  <a:srgbClr val="004987"/>
                </a:solidFill>
                <a:latin typeface="Sora Medium"/>
                <a:ea typeface="Sora Medium"/>
                <a:cs typeface="Sora Medium"/>
                <a:sym typeface="Sora Medium"/>
              </a:rPr>
              <a:t>¿Qué sigue?</a:t>
            </a:r>
            <a:endParaRPr sz="1600">
              <a:solidFill>
                <a:srgbClr val="004987"/>
              </a:solidFill>
              <a:latin typeface="Sora Medium"/>
              <a:ea typeface="Sora Medium"/>
              <a:cs typeface="Sora Medium"/>
              <a:sym typeface="Sora Medium"/>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754"/>
        <p:cNvGrpSpPr/>
        <p:nvPr/>
      </p:nvGrpSpPr>
      <p:grpSpPr>
        <a:xfrm>
          <a:off x="0" y="0"/>
          <a:ext cx="0" cy="0"/>
          <a:chOff x="0" y="0"/>
          <a:chExt cx="0" cy="0"/>
        </a:xfrm>
      </p:grpSpPr>
      <p:sp>
        <p:nvSpPr>
          <p:cNvPr id="755" name="Google Shape;755;p38"/>
          <p:cNvSpPr txBox="1">
            <a:spLocks noGrp="1"/>
          </p:cNvSpPr>
          <p:nvPr>
            <p:ph type="title"/>
          </p:nvPr>
        </p:nvSpPr>
        <p:spPr>
          <a:xfrm>
            <a:off x="5093250" y="2926625"/>
            <a:ext cx="2755200" cy="3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759"/>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311700" y="613648"/>
            <a:ext cx="5613000" cy="572700"/>
          </a:xfrm>
        </p:spPr>
        <p:txBody>
          <a:bodyPr anchor="b">
            <a:noAutofit/>
          </a:bodyPr>
          <a:lstStyle/>
          <a:p>
            <a:pPr>
              <a:buClr>
                <a:srgbClr val="004987"/>
              </a:buClr>
            </a:pPr>
            <a:r>
              <a:rPr lang="es-ES" sz="2700" dirty="0">
                <a:solidFill>
                  <a:srgbClr val="004987"/>
                </a:solidFill>
              </a:rPr>
              <a:t>INTRODUCCIÓN A LAS SERIES DE TIEMPO</a:t>
            </a:r>
          </a:p>
        </p:txBody>
      </p:sp>
      <p:graphicFrame>
        <p:nvGraphicFramePr>
          <p:cNvPr id="8" name="Marcador de contenido 5">
            <a:extLst>
              <a:ext uri="{FF2B5EF4-FFF2-40B4-BE49-F238E27FC236}">
                <a16:creationId xmlns:a16="http://schemas.microsoft.com/office/drawing/2014/main" id="{496DE4C2-BF71-E04C-C013-82A7F36E10C3}"/>
              </a:ext>
            </a:extLst>
          </p:cNvPr>
          <p:cNvGraphicFramePr>
            <a:graphicFrameLocks noGrp="1"/>
          </p:cNvGraphicFramePr>
          <p:nvPr>
            <p:ph idx="4294967295"/>
            <p:extLst>
              <p:ext uri="{D42A27DB-BD31-4B8C-83A1-F6EECF244321}">
                <p14:modId xmlns:p14="http://schemas.microsoft.com/office/powerpoint/2010/main" val="247657668"/>
              </p:ext>
            </p:extLst>
          </p:nvPr>
        </p:nvGraphicFramePr>
        <p:xfrm>
          <a:off x="311700" y="1608031"/>
          <a:ext cx="8270875" cy="2759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2883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a:xfrm>
            <a:off x="230293" y="461362"/>
            <a:ext cx="5613000" cy="572700"/>
          </a:xfrm>
        </p:spPr>
        <p:txBody>
          <a:bodyPr anchor="b">
            <a:noAutofit/>
          </a:bodyPr>
          <a:lstStyle/>
          <a:p>
            <a:pPr>
              <a:buClr>
                <a:srgbClr val="004987"/>
              </a:buClr>
            </a:pPr>
            <a:r>
              <a:rPr lang="es-ES" sz="2700" dirty="0">
                <a:solidFill>
                  <a:srgbClr val="004987"/>
                </a:solidFill>
              </a:rPr>
              <a:t>INTRODUCCIÓN A LAS SERIES DE TIEMPO</a:t>
            </a:r>
          </a:p>
        </p:txBody>
      </p:sp>
      <p:sp>
        <p:nvSpPr>
          <p:cNvPr id="9" name="Marcador de contenido 8">
            <a:extLst>
              <a:ext uri="{FF2B5EF4-FFF2-40B4-BE49-F238E27FC236}">
                <a16:creationId xmlns:a16="http://schemas.microsoft.com/office/drawing/2014/main" id="{1CBBB193-3A14-63A5-EC8D-2A49D2B7D438}"/>
              </a:ext>
            </a:extLst>
          </p:cNvPr>
          <p:cNvSpPr>
            <a:spLocks noGrp="1"/>
          </p:cNvSpPr>
          <p:nvPr>
            <p:ph sz="half" idx="4294967295"/>
          </p:nvPr>
        </p:nvSpPr>
        <p:spPr>
          <a:xfrm>
            <a:off x="465033" y="1671638"/>
            <a:ext cx="3879850" cy="2724150"/>
          </a:xfrm>
        </p:spPr>
        <p:txBody>
          <a:bodyPr>
            <a:normAutofit/>
          </a:bodyPr>
          <a:lstStyle/>
          <a:p>
            <a:pPr marL="0" indent="0" algn="ctr">
              <a:buNone/>
            </a:pPr>
            <a:r>
              <a:rPr lang="es-ES" i="1" dirty="0"/>
              <a:t>“El objetivo de la identificación de la información histórica es determinar el patrón básico en su comportamiento, que posibilite la proyección futura de la variable deseada” </a:t>
            </a:r>
          </a:p>
          <a:p>
            <a:pPr marL="0" indent="0" algn="r">
              <a:buNone/>
            </a:pPr>
            <a:r>
              <a:rPr lang="es-ES" i="1" dirty="0"/>
              <a:t>(Sapag, 1998)</a:t>
            </a:r>
          </a:p>
          <a:p>
            <a:pPr algn="ctr"/>
            <a:endParaRPr lang="es-ES" sz="1500" i="1" dirty="0"/>
          </a:p>
        </p:txBody>
      </p:sp>
      <p:graphicFrame>
        <p:nvGraphicFramePr>
          <p:cNvPr id="11" name="Marcador de contenido 2">
            <a:extLst>
              <a:ext uri="{FF2B5EF4-FFF2-40B4-BE49-F238E27FC236}">
                <a16:creationId xmlns:a16="http://schemas.microsoft.com/office/drawing/2014/main" id="{A957C78B-D115-6EB6-E515-A8A9C7A70A2B}"/>
              </a:ext>
            </a:extLst>
          </p:cNvPr>
          <p:cNvGraphicFramePr>
            <a:graphicFrameLocks noGrp="1"/>
          </p:cNvGraphicFramePr>
          <p:nvPr>
            <p:ph sz="half" idx="4294967295"/>
            <p:extLst>
              <p:ext uri="{D42A27DB-BD31-4B8C-83A1-F6EECF244321}">
                <p14:modId xmlns:p14="http://schemas.microsoft.com/office/powerpoint/2010/main" val="2755767958"/>
              </p:ext>
            </p:extLst>
          </p:nvPr>
        </p:nvGraphicFramePr>
        <p:xfrm>
          <a:off x="4799118" y="992188"/>
          <a:ext cx="4067175" cy="340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660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75F420A-2C07-CAF9-A525-A2F565942697}"/>
              </a:ext>
            </a:extLst>
          </p:cNvPr>
          <p:cNvSpPr>
            <a:spLocks noGrp="1"/>
          </p:cNvSpPr>
          <p:nvPr>
            <p:ph type="title"/>
          </p:nvPr>
        </p:nvSpPr>
        <p:spPr/>
        <p:txBody>
          <a:bodyPr anchor="b">
            <a:normAutofit/>
          </a:bodyPr>
          <a:lstStyle/>
          <a:p>
            <a:r>
              <a:rPr lang="es-ES" sz="2100" dirty="0">
                <a:solidFill>
                  <a:schemeClr val="bg1"/>
                </a:solidFill>
              </a:rPr>
              <a:t>INTRODUCCIÓN A LAS SERIES DE TIEMPO</a:t>
            </a:r>
          </a:p>
        </p:txBody>
      </p:sp>
      <p:sp>
        <p:nvSpPr>
          <p:cNvPr id="7" name="Marcador de contenido 6">
            <a:extLst>
              <a:ext uri="{FF2B5EF4-FFF2-40B4-BE49-F238E27FC236}">
                <a16:creationId xmlns:a16="http://schemas.microsoft.com/office/drawing/2014/main" id="{9EE00CCC-A7AE-79C7-E889-22DE4F41CEFA}"/>
              </a:ext>
            </a:extLst>
          </p:cNvPr>
          <p:cNvSpPr>
            <a:spLocks noGrp="1"/>
          </p:cNvSpPr>
          <p:nvPr>
            <p:ph idx="4294967295"/>
          </p:nvPr>
        </p:nvSpPr>
        <p:spPr>
          <a:xfrm>
            <a:off x="0" y="577850"/>
            <a:ext cx="8469313" cy="3176588"/>
          </a:xfrm>
        </p:spPr>
        <p:txBody>
          <a:bodyPr>
            <a:normAutofit fontScale="85000" lnSpcReduction="10000"/>
          </a:bodyPr>
          <a:lstStyle/>
          <a:p>
            <a:pPr marL="0" indent="0" algn="just">
              <a:buNone/>
            </a:pPr>
            <a:r>
              <a:rPr lang="es-ES" b="1" dirty="0"/>
              <a:t>SERIES DE TIEMPO V/S DATOS TRANSVERSALES</a:t>
            </a:r>
          </a:p>
          <a:p>
            <a:pPr marL="0" indent="0" algn="just">
              <a:buNone/>
            </a:pPr>
            <a:endParaRPr lang="es-ES" b="1" dirty="0"/>
          </a:p>
          <a:p>
            <a:pPr marL="0" indent="0" algn="just">
              <a:buNone/>
            </a:pPr>
            <a:endParaRPr lang="es-ES" b="1" dirty="0"/>
          </a:p>
          <a:p>
            <a:pPr marL="0" indent="0" algn="just">
              <a:buNone/>
            </a:pPr>
            <a:r>
              <a:rPr lang="es-ES" dirty="0">
                <a:solidFill>
                  <a:schemeClr val="tx1"/>
                </a:solidFill>
              </a:rPr>
              <a:t>En un conjunto de datos de sección cruzada, también conocidos como </a:t>
            </a:r>
            <a:r>
              <a:rPr lang="es-ES" b="1" dirty="0">
                <a:solidFill>
                  <a:schemeClr val="tx1"/>
                </a:solidFill>
              </a:rPr>
              <a:t>datos transversales</a:t>
            </a:r>
            <a:r>
              <a:rPr lang="es-ES" dirty="0">
                <a:solidFill>
                  <a:schemeClr val="tx1"/>
                </a:solidFill>
              </a:rPr>
              <a:t>, cada fila representa una “entidad” distinta, como un individuo, una empresa, un país o una región, y cada “columna” representa una variable específica que se ha medido para esas entidades en un momento determinado.</a:t>
            </a:r>
          </a:p>
          <a:p>
            <a:pPr algn="just">
              <a:buFont typeface="Wingdings" panose="05000000000000000000" pitchFamily="2" charset="2"/>
              <a:buChar char="Ø"/>
            </a:pPr>
            <a:r>
              <a:rPr lang="es-ES" dirty="0">
                <a:solidFill>
                  <a:schemeClr val="tx1"/>
                </a:solidFill>
              </a:rPr>
              <a:t>Por ejemplo, si estuviéramos recopilando datos de ingresos y nivel educativo para diferentes personas en un país en un solo año, tendríamos un conjunto de datos de sección cruzada. Cada fila del conjunto de datos representaría a una persona, y las columnas representarían las variables como ingresos y nivel educativo.</a:t>
            </a:r>
          </a:p>
        </p:txBody>
      </p:sp>
    </p:spTree>
    <p:extLst>
      <p:ext uri="{BB962C8B-B14F-4D97-AF65-F5344CB8AC3E}">
        <p14:creationId xmlns:p14="http://schemas.microsoft.com/office/powerpoint/2010/main" val="3110658225"/>
      </p:ext>
    </p:extLst>
  </p:cSld>
  <p:clrMapOvr>
    <a:masterClrMapping/>
  </p:clrMapOvr>
</p:sld>
</file>

<file path=ppt/theme/theme1.xml><?xml version="1.0" encoding="utf-8"?>
<a:theme xmlns:a="http://schemas.openxmlformats.org/drawingml/2006/main" name="UDD DataScience ">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5005</Words>
  <Application>Microsoft Office PowerPoint</Application>
  <PresentationFormat>Presentación en pantalla (16:9)</PresentationFormat>
  <Paragraphs>469</Paragraphs>
  <Slides>66</Slides>
  <Notes>31</Notes>
  <HiddenSlides>3</HiddenSlides>
  <MMClips>0</MMClips>
  <ScaleCrop>false</ScaleCrop>
  <HeadingPairs>
    <vt:vector size="6" baseType="variant">
      <vt:variant>
        <vt:lpstr>Fuentes usadas</vt:lpstr>
      </vt:variant>
      <vt:variant>
        <vt:i4>16</vt:i4>
      </vt:variant>
      <vt:variant>
        <vt:lpstr>Tema</vt:lpstr>
      </vt:variant>
      <vt:variant>
        <vt:i4>1</vt:i4>
      </vt:variant>
      <vt:variant>
        <vt:lpstr>Títulos de diapositiva</vt:lpstr>
      </vt:variant>
      <vt:variant>
        <vt:i4>66</vt:i4>
      </vt:variant>
    </vt:vector>
  </HeadingPairs>
  <TitlesOfParts>
    <vt:vector size="83" baseType="lpstr">
      <vt:lpstr>Times New Roman</vt:lpstr>
      <vt:lpstr>Sora SemiBold</vt:lpstr>
      <vt:lpstr>MJXc-TeX-main-Rw</vt:lpstr>
      <vt:lpstr>Calibri</vt:lpstr>
      <vt:lpstr>Work Sans</vt:lpstr>
      <vt:lpstr>MJXc-TeX-math-Iw</vt:lpstr>
      <vt:lpstr>source-serif-pro</vt:lpstr>
      <vt:lpstr>Arial</vt:lpstr>
      <vt:lpstr>Wingdings</vt:lpstr>
      <vt:lpstr>Cambria Math</vt:lpstr>
      <vt:lpstr>Sora Medium</vt:lpstr>
      <vt:lpstr>Sora ExtraBold</vt:lpstr>
      <vt:lpstr>Wingdings 2</vt:lpstr>
      <vt:lpstr>Work Sans Medium</vt:lpstr>
      <vt:lpstr>Sora;500</vt:lpstr>
      <vt:lpstr>Sora</vt:lpstr>
      <vt:lpstr>UDD DataScience </vt:lpstr>
      <vt:lpstr>MÓDULO CINCO</vt:lpstr>
      <vt:lpstr>Presentación de PowerPoint</vt:lpstr>
      <vt:lpstr>Presentación de PowerPoint</vt:lpstr>
      <vt:lpstr>Presentación de PowerPoint</vt:lpstr>
      <vt:lpstr>Presentación de PowerPoint</vt:lpstr>
      <vt:lpstr>INTRODUCCIÓN A LAS SERIES DE TIEMPO</vt:lpstr>
      <vt:lpstr>INTRODUCCIÓN A LAS SERIES DE TIEMPO</vt:lpstr>
      <vt:lpstr>INTRODUCCIÓN A LAS SERIES DE TIEMPO</vt:lpstr>
      <vt:lpstr>INTRODUCCIÓN A LAS SERIES DE TIEMPO</vt:lpstr>
      <vt:lpstr>Presentación de PowerPoint</vt:lpstr>
      <vt:lpstr>Presentación de PowerPoint</vt:lpstr>
      <vt:lpstr>INTRODUCCIÓN A LAS SERIES DE TIEMPO</vt:lpstr>
      <vt:lpstr>Presentación de PowerPoint</vt:lpstr>
      <vt:lpstr>INTRODUCCIÓN A LAS SERIES DE TIEMPO</vt:lpstr>
      <vt:lpstr>Presentación de PowerPoint</vt:lpstr>
      <vt:lpstr>COMPONENTES DE UNA SERIE DE TIEMPO</vt:lpstr>
      <vt:lpstr>Presentación de PowerPoint</vt:lpstr>
      <vt:lpstr>Presentación de PowerPoint</vt:lpstr>
      <vt:lpstr>Presentación de PowerPoint</vt:lpstr>
      <vt:lpstr>Presentación de PowerPoint</vt:lpstr>
      <vt:lpstr>Presentación de PowerPoint</vt:lpstr>
      <vt:lpstr>Presentación de PowerPoint</vt:lpstr>
      <vt:lpstr>MODELOS ESTOCÁSTICOS</vt:lpstr>
      <vt:lpstr>MODELOS ESTOCÁSTICOS</vt:lpstr>
      <vt:lpstr>MODELOS ESTOCÁSTICOS</vt:lpstr>
      <vt:lpstr>REDES NEURONALES ARTIFICIALES (ANN)</vt:lpstr>
      <vt:lpstr>REDES NEURONALES ARTIFICIALES (ANN)</vt:lpstr>
      <vt:lpstr>NEURONAS</vt:lpstr>
      <vt:lpstr>NEURONAS</vt:lpstr>
      <vt:lpstr>Presentación de PowerPoint</vt:lpstr>
      <vt:lpstr>PERCEPTRÓN</vt:lpstr>
      <vt:lpstr>ARQUITECTURA DE UNA RED NEURONAL</vt:lpstr>
      <vt:lpstr>REDES NEURONALES ReCURRENTES (RNN)</vt:lpstr>
      <vt:lpstr>Presentación de PowerPoint</vt:lpstr>
      <vt:lpstr>Presentación de PowerPoint</vt:lpstr>
      <vt:lpstr>Presentación de PowerPoint</vt:lpstr>
      <vt:lpstr>REDES NEURONALES RECURRENTES (RNN)</vt:lpstr>
      <vt:lpstr>Presentación de PowerPoint</vt:lpstr>
      <vt:lpstr>MEMORIAS A CORTO Y LARGO PLAZO(LSTM)</vt:lpstr>
      <vt:lpstr>LSTM</vt:lpstr>
      <vt:lpstr>LSTM</vt:lpstr>
      <vt:lpstr>LSTM</vt:lpstr>
      <vt:lpstr>UNIDADES RECURRENTES CERRADAS (GRU)</vt:lpstr>
      <vt:lpstr>GRU</vt:lpstr>
      <vt:lpstr>GRU</vt:lpstr>
      <vt:lpstr>GRU</vt:lpstr>
      <vt:lpstr>GRU</vt:lpstr>
      <vt:lpstr>COMPARACIÓN ENTRE RNN, LSTM Y GRU</vt:lpstr>
      <vt:lpstr>COMPARACIÓN ENTRE RNN, LSTM Y GRU</vt:lpstr>
      <vt:lpstr>COMPARACIÓN ENTRE RNN, LSTM Y GRU</vt:lpstr>
      <vt:lpstr>REDES NEURONALES RECURRENTES (RNN)</vt:lpstr>
      <vt:lpstr>COMPARACIÓN ENTRE RNN, LSTM Y GRU</vt:lpstr>
      <vt:lpstr>Diferencia CNN y RNN</vt:lpstr>
      <vt:lpstr>Entendiendo un tensor</vt:lpstr>
      <vt:lpstr>Entendiendo un tensor</vt:lpstr>
      <vt:lpstr>Entendiendo un tensor</vt:lpstr>
      <vt:lpstr>Entendiendo un tensor</vt:lpstr>
      <vt:lpstr>Funcionamiento de RNN</vt:lpstr>
      <vt:lpstr>RNN en Python con Keras</vt:lpstr>
      <vt:lpstr>Presentación de PowerPoint</vt:lpstr>
      <vt:lpstr>Ejercicio Individual</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CINCO</dc:title>
  <cp:lastModifiedBy>DIEGO MIRANDA OLAVARRIA</cp:lastModifiedBy>
  <cp:revision>20</cp:revision>
  <dcterms:modified xsi:type="dcterms:W3CDTF">2024-12-14T04:18:08Z</dcterms:modified>
</cp:coreProperties>
</file>